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18"/>
  </p:notesMasterIdLst>
  <p:sldIdLst>
    <p:sldId id="256" r:id="rId5"/>
    <p:sldId id="267" r:id="rId6"/>
    <p:sldId id="268" r:id="rId7"/>
    <p:sldId id="258" r:id="rId8"/>
    <p:sldId id="271" r:id="rId9"/>
    <p:sldId id="260" r:id="rId10"/>
    <p:sldId id="261" r:id="rId11"/>
    <p:sldId id="262" r:id="rId12"/>
    <p:sldId id="263" r:id="rId13"/>
    <p:sldId id="264" r:id="rId14"/>
    <p:sldId id="265" r:id="rId15"/>
    <p:sldId id="257" r:id="rId16"/>
    <p:sldId id="266"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93680" autoAdjust="0"/>
  </p:normalViewPr>
  <p:slideViewPr>
    <p:cSldViewPr snapToGrid="0">
      <p:cViewPr varScale="1">
        <p:scale>
          <a:sx n="116" d="100"/>
          <a:sy n="116" d="100"/>
        </p:scale>
        <p:origin x="45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hänen Ella" userId="71f15d0f-0a3c-43cb-b394-d821445721a2" providerId="ADAL" clId="{C9D68AD9-E1D2-AF4F-9BFE-967AA78E0455}"/>
    <pc:docChg chg="modSld">
      <pc:chgData name="Ryhänen Ella" userId="71f15d0f-0a3c-43cb-b394-d821445721a2" providerId="ADAL" clId="{C9D68AD9-E1D2-AF4F-9BFE-967AA78E0455}" dt="2020-12-12T13:30:15.919" v="102" actId="20577"/>
      <pc:docMkLst>
        <pc:docMk/>
      </pc:docMkLst>
      <pc:sldChg chg="modSp mod modNotesTx">
        <pc:chgData name="Ryhänen Ella" userId="71f15d0f-0a3c-43cb-b394-d821445721a2" providerId="ADAL" clId="{C9D68AD9-E1D2-AF4F-9BFE-967AA78E0455}" dt="2020-12-11T12:25:42.817" v="101" actId="20577"/>
        <pc:sldMkLst>
          <pc:docMk/>
          <pc:sldMk cId="0" sldId="262"/>
        </pc:sldMkLst>
        <pc:spChg chg="mod">
          <ac:chgData name="Ryhänen Ella" userId="71f15d0f-0a3c-43cb-b394-d821445721a2" providerId="ADAL" clId="{C9D68AD9-E1D2-AF4F-9BFE-967AA78E0455}" dt="2020-12-11T12:25:37.074" v="95" actId="20577"/>
          <ac:spMkLst>
            <pc:docMk/>
            <pc:sldMk cId="0" sldId="262"/>
            <ac:spMk id="138" creationId="{00000000-0000-0000-0000-000000000000}"/>
          </ac:spMkLst>
        </pc:spChg>
      </pc:sldChg>
      <pc:sldChg chg="modSp mod">
        <pc:chgData name="Ryhänen Ella" userId="71f15d0f-0a3c-43cb-b394-d821445721a2" providerId="ADAL" clId="{C9D68AD9-E1D2-AF4F-9BFE-967AA78E0455}" dt="2020-12-11T12:24:24.627" v="92" actId="20577"/>
        <pc:sldMkLst>
          <pc:docMk/>
          <pc:sldMk cId="358808611" sldId="267"/>
        </pc:sldMkLst>
        <pc:spChg chg="mod">
          <ac:chgData name="Ryhänen Ella" userId="71f15d0f-0a3c-43cb-b394-d821445721a2" providerId="ADAL" clId="{C9D68AD9-E1D2-AF4F-9BFE-967AA78E0455}" dt="2020-12-11T12:24:24.627" v="92" actId="20577"/>
          <ac:spMkLst>
            <pc:docMk/>
            <pc:sldMk cId="358808611" sldId="267"/>
            <ac:spMk id="3" creationId="{073C7E6C-4F24-4C24-9332-BC3F22096AA6}"/>
          </ac:spMkLst>
        </pc:spChg>
        <pc:picChg chg="mod modCrop">
          <ac:chgData name="Ryhänen Ella" userId="71f15d0f-0a3c-43cb-b394-d821445721a2" providerId="ADAL" clId="{C9D68AD9-E1D2-AF4F-9BFE-967AA78E0455}" dt="2020-12-11T12:23:53.676" v="2" actId="732"/>
          <ac:picMkLst>
            <pc:docMk/>
            <pc:sldMk cId="358808611" sldId="267"/>
            <ac:picMk id="5" creationId="{26EF050A-44A4-46BD-814B-C461BA348091}"/>
          </ac:picMkLst>
        </pc:picChg>
        <pc:picChg chg="mod modCrop">
          <ac:chgData name="Ryhänen Ella" userId="71f15d0f-0a3c-43cb-b394-d821445721a2" providerId="ADAL" clId="{C9D68AD9-E1D2-AF4F-9BFE-967AA78E0455}" dt="2020-12-11T12:23:40.539" v="1" actId="18131"/>
          <ac:picMkLst>
            <pc:docMk/>
            <pc:sldMk cId="358808611" sldId="267"/>
            <ac:picMk id="7" creationId="{C123101E-1F23-46D3-A46B-7F91A13CB5DE}"/>
          </ac:picMkLst>
        </pc:picChg>
      </pc:sldChg>
      <pc:sldChg chg="modNotesTx">
        <pc:chgData name="Ryhänen Ella" userId="71f15d0f-0a3c-43cb-b394-d821445721a2" providerId="ADAL" clId="{C9D68AD9-E1D2-AF4F-9BFE-967AA78E0455}" dt="2020-12-12T13:30:15.919" v="102" actId="20577"/>
        <pc:sldMkLst>
          <pc:docMk/>
          <pc:sldMk cId="869423397"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239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i-FI" sz="1200" b="0" i="0" u="none" strike="noStrike" cap="none" dirty="0">
                <a:solidFill>
                  <a:schemeClr val="dk1"/>
                </a:solidFill>
                <a:latin typeface="Calibri"/>
                <a:ea typeface="Calibri"/>
                <a:cs typeface="Calibri"/>
                <a:sym typeface="Calibri"/>
              </a:rPr>
              <a:t>Käy diat ja muistiinpanoriveille kirjoitetut tekstit läpi ennen esiintymistä. Koko sisällön esittelyyn kuluu noin 20-30 min.</a:t>
            </a:r>
            <a:endParaRPr sz="1200" b="0" i="0" u="none" strike="noStrike" cap="none" dirty="0">
              <a:solidFill>
                <a:schemeClr val="dk1"/>
              </a:solidFill>
              <a:latin typeface="Calibri"/>
              <a:ea typeface="Calibri"/>
              <a:cs typeface="Calibri"/>
              <a:sym typeface="Calibri"/>
            </a:endParaRPr>
          </a:p>
        </p:txBody>
      </p:sp>
      <p:sp>
        <p:nvSpPr>
          <p:cNvPr id="65" name="Google Shape;6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i-FI"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c08b1725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dc08b1725_1_1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Otaniemessä on edullisia opiskelija-asuntoja tuhansille opiskelijoille. Lisää asuntoja ollaan rakentamassa, ja asumismuotoja on moniin eri tarpeisiin. Ympäri kampusta on tarjolla opiskelijoille edullisia ruokaloita auki maanantaista perjantaihin. Lisäksi kampuksen ja asuinalueen vieressä on tarjolla laadukkaita urheilumahdollisuuksia opiskelijaystävällisellä hinnalla.</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dc08b1725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dc08b1725_1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i-FI" dirty="0"/>
              <a:t>Otaniemen kampuksella ja teekkarikylässä on tarjolla joka päivä jotain opiskelijoille. Alueella on runsaasti opiskelija-asuntoja ja monta edullista opiskelijaruokalaa. Kerhoilla ja yhdistyksillä on harrastusmahdollisuuksia jokaiseen kiinnostuksen kohteeseen bändeistä ja tanssista oman alan ammattiainekerhoihin. Otaniemestä löytyy lukuisia yhdistystiloja, jotka ovat vuokrattavissa erilaisia tarpeita varten. Yhteisvoimin järjestetään myös tutor-toimintaa, juhlia, spektaakkeleita ja liikuntatapahtumia.</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a3e41cc72_0_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a3e41cc72_0_7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Rakennetun ympäristön pääaineeseen voi päästä pelkällä joko todistusvalinnalla tai pääsykokeella. Omaa kiintiötä ei tarvitse itse tietää, sillä koulut laskevat automaattisesti kullekin opiskelijalle parhaan kiintiön. Pääsykokeessa tulee tehdä 3 matematiikan tehtävää sekä 3 valinnaista tehtävää. Valinnaiset tehtävät valitaan fysiikan, kemian tai tekniikan alan luovaa ongelmanratkaisutaitoa mittaavien tehtävien välillä. (Kuitenkin kevään 2020 yhteishaussa piti tehdä 3 +1 tehtävää. Vuoden 2021 mallista ei ole vielä julkistettu varmaa tietoa).</a:t>
            </a: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Font typeface="Arial"/>
              <a:buNone/>
            </a:pPr>
            <a:r>
              <a:rPr lang="fi-FI" dirty="0" err="1"/>
              <a:t>RYMin</a:t>
            </a:r>
            <a:r>
              <a:rPr lang="fi-FI" dirty="0"/>
              <a:t> sisäänottokiintiö on yleensä 45-55, ensikertalaiskiintiö on tällä hetkellä 70%. Pelkän pääsykokeen tekevien sisäänpääsyraja vuonna 2020 oli 13/24 ja todistusvalinnassa 64,4 pistettä. On tärkeää kuitenkin huomata, että vuonna 2020 sisään otettiin tavallista suurempi määrä.</a:t>
            </a:r>
          </a:p>
          <a:p>
            <a:pPr marL="0" lvl="0" indent="0" algn="l" rtl="0">
              <a:spcBef>
                <a:spcPts val="0"/>
              </a:spcBef>
              <a:spcAft>
                <a:spcPts val="0"/>
              </a:spcAft>
              <a:buClr>
                <a:schemeClr val="dk1"/>
              </a:buClr>
              <a:buFont typeface="Arial"/>
              <a:buNone/>
            </a:pPr>
            <a:endParaRPr lang="fi-FI" dirty="0"/>
          </a:p>
          <a:p>
            <a:pPr marL="0" lvl="0" indent="0" algn="l" rtl="0">
              <a:spcBef>
                <a:spcPts val="0"/>
              </a:spcBef>
              <a:spcAft>
                <a:spcPts val="0"/>
              </a:spcAft>
              <a:buClr>
                <a:schemeClr val="dk1"/>
              </a:buClr>
              <a:buFont typeface="Arial"/>
              <a:buNone/>
            </a:pPr>
            <a:r>
              <a:rPr lang="fi-FI" dirty="0"/>
              <a:t>Jotta hakija voi osallistua </a:t>
            </a:r>
            <a:r>
              <a:rPr lang="fi-FI" dirty="0" err="1"/>
              <a:t>todistuvalintaan</a:t>
            </a:r>
            <a:r>
              <a:rPr lang="fi-FI" dirty="0"/>
              <a:t>, tulee hänen olla suorittanut pitkän matematiikan ylioppilaskoe hyväksytysti. Opiskelijalla tulee olla </a:t>
            </a:r>
            <a:r>
              <a:rPr lang="fi-FI" dirty="0" err="1"/>
              <a:t>tutkintotodsituksessaan</a:t>
            </a:r>
            <a:r>
              <a:rPr lang="fi-FI" dirty="0"/>
              <a:t> myöskin suoritettuna pitkä matematiikka vähintään arvosanalla M TAI fysiikka arvosanalla E. </a:t>
            </a:r>
            <a:endParaRPr dirty="0"/>
          </a:p>
          <a:p>
            <a:pPr marL="0" lvl="0" indent="0" algn="l" rtl="0">
              <a:spcBef>
                <a:spcPts val="0"/>
              </a:spcBef>
              <a:spcAft>
                <a:spcPts val="0"/>
              </a:spcAft>
              <a:buClr>
                <a:schemeClr val="dk1"/>
              </a:buClr>
              <a:buFont typeface="Arial"/>
              <a:buNone/>
            </a:pPr>
            <a:endParaRPr dirty="0"/>
          </a:p>
          <a:p>
            <a:pPr marL="0" lvl="0" indent="0" algn="l" rtl="0">
              <a:spcBef>
                <a:spcPts val="0"/>
              </a:spcBef>
              <a:spcAft>
                <a:spcPts val="0"/>
              </a:spcAft>
              <a:buClr>
                <a:schemeClr val="dk1"/>
              </a:buClr>
              <a:buFont typeface="Arial"/>
              <a:buNone/>
            </a:pPr>
            <a:r>
              <a:rPr lang="fi-FI" dirty="0"/>
              <a:t>Kauppatieteen sekä taiteiden ja suunnittelun korkeakouluun on täysin erilliset pääsykokeet, joihin ei haeta kyseisessä yhteisvalinnassa.</a:t>
            </a:r>
            <a:endParaRPr dirty="0"/>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dc08b1725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dc08b1725_1_20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Voit tutustua lisää opintoalaamme killan nettisivuilta, Facebookista tai </a:t>
            </a:r>
            <a:r>
              <a:rPr lang="fi-FI" dirty="0" err="1"/>
              <a:t>Instagrammista</a:t>
            </a:r>
            <a:r>
              <a:rPr lang="fi-FI" dirty="0"/>
              <a:t>! Lisää halutessasi myöskin omat yhteystietosi.</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Aloita esityksesi kertomalla itsestäsi ja omasta taustasi. Muokkaa diasta siis oman näköisesi teksteineen ja kuvineen. Voit halutessasi käyttää myös osaa jo diassa olevista kuvista, mutta vaihda edes Jepen oman kuvan tilalle kuva itsestäsi. :D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2</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97966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Aloita itse esitys avaamalla hieman rakennetun ympäristön termiä. Se mitä rakennetulla ympäristöllä tarkoitetaan, voi olla monelle kuulijalle täysin vierasta. Täten kerro siis mitä on rakennettu ympäristö ja mistä kaikesta se muun muassa koostuu. Kannattaa perehtyä ja lukea läpi esimerkiksi Aallon omat kuvaukset rakennetusta ympäristöstä: https://www.aalto.fi/fi/koulutustarjonta/rakennettu-ymparisto-tekniikan-kandidaatti-ja-diplomi-insinoori</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fi-FI" sz="1200" b="0" i="0" u="none" strike="noStrike" cap="none" smtClean="0">
                <a:solidFill>
                  <a:schemeClr val="dk1"/>
                </a:solidFill>
                <a:latin typeface="Calibri"/>
                <a:ea typeface="Calibri"/>
                <a:cs typeface="Calibri"/>
                <a:sym typeface="Calibri"/>
              </a:rPr>
              <a:t>3</a:t>
            </a:fld>
            <a:endParaRPr lang="fi-FI"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1841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a3e41cc72_0_7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a3e41cc72_0_7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Rakennetun ympäristön opinnot koostuvat perusopinnoista ja pääaineopinnoista jotka ovat n. 2/3 kanditutkinnosta. Tämän lisäksi opintoihin kuuluu vapaasti sivuaine sekä muita vapaasti valittavia kursseja.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dc08b1725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3dc08b1725_1_18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fi-FI" dirty="0"/>
              <a:t>Kaikissa teknillisissä pääaineissa perusopinnot ovat keskenään lähes samat. Ensimmäisenä vuonna opinnot ovat yleispiirteisiä teknillisiä opintoja, kuten luonnontieteitä. Lisäksi opintoihin kuuluu koodauksen perusteita ja tietotekniikan sovellusten käyttöä. Valinnaisten perusopintojen valikoima on monipuolinen ja sisältää niin fysiikan, kemian, ohjelmoinnin kuin myös kauppatieteiden kursseja.</a:t>
            </a:r>
          </a:p>
          <a:p>
            <a:pPr marL="0" lvl="0" indent="0" algn="l" rtl="0">
              <a:spcBef>
                <a:spcPts val="0"/>
              </a:spcBef>
              <a:spcAft>
                <a:spcPts val="0"/>
              </a:spcAft>
              <a:buClr>
                <a:schemeClr val="dk1"/>
              </a:buClr>
              <a:buFont typeface="Arial"/>
              <a:buNone/>
            </a:pPr>
            <a:endParaRPr dirty="0"/>
          </a:p>
        </p:txBody>
      </p:sp>
    </p:spTree>
    <p:extLst>
      <p:ext uri="{BB962C8B-B14F-4D97-AF65-F5344CB8AC3E}">
        <p14:creationId xmlns:p14="http://schemas.microsoft.com/office/powerpoint/2010/main" val="2250838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a3e41cc72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a3e41cc72_0_89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fi-FI"/>
              <a:t>Omissa pääaineopinnoissa käsitellään paljon rakennetun ympäristön vaikutusta kestävään kehitykseen. Tätä varten opinnoissa kehitetään esimerkiksi oikeudellisten perusteiden ja tilastollisten menetelmien hallintaa. Lisäksi ryhmätyötaitoja ja visuaalisten esitysten tekoa harjoitellaan kartta-analyysien ja projektitöiden avulla. </a:t>
            </a:r>
            <a:endParaRPr/>
          </a:p>
          <a:p>
            <a:pPr marL="0" lvl="0" indent="0" algn="l" rtl="0">
              <a:spcBef>
                <a:spcPts val="0"/>
              </a:spcBef>
              <a:spcAft>
                <a:spcPts val="0"/>
              </a:spcAft>
              <a:buNone/>
            </a:pPr>
            <a:r>
              <a:rPr lang="fi-FI"/>
              <a:t>Rakennetun ympäristön pääaine suuntautuu kahteen englanninkieliseen maisteriohjelmaan: kiinteistötalouteen sekä maankäytön suunnitteluun ja liikennetekniikkaan. Maisteriohjelmat syventyvät kandivaiheen pääaineopintoihin. Omien kiinnostusten mukaisesti johtaminen, talous tai laki voivat korostua kiinteistötalouden opinnoissa ja projektityöt, yhdyskuntasuunnittelu tai laskeminen (kuten ennusteet ja vaikutusten arviointi) voivat korostua maankäytön suunnittelussa ja liikennetekniikassa. Diassa on esitetty muutamia kursseja, jotka kuuluvat kuhunkin pääaineeseen.</a:t>
            </a:r>
            <a:endParaRPr/>
          </a:p>
          <a:p>
            <a:pPr marL="0" lvl="0" indent="0" algn="l" rtl="0">
              <a:spcBef>
                <a:spcPts val="0"/>
              </a:spcBef>
              <a:spcAft>
                <a:spcPts val="0"/>
              </a:spcAft>
              <a:buNone/>
            </a:pPr>
            <a:r>
              <a:rPr lang="fi-FI"/>
              <a:t>(Kurssinimet suomeksi)</a:t>
            </a:r>
            <a:endParaRPr/>
          </a:p>
          <a:p>
            <a:pPr marL="0" lvl="0" indent="0" algn="l" rtl="0">
              <a:spcBef>
                <a:spcPts val="0"/>
              </a:spcBef>
              <a:spcAft>
                <a:spcPts val="0"/>
              </a:spcAft>
              <a:buNone/>
            </a:pPr>
            <a:r>
              <a:rPr lang="fi-FI"/>
              <a:t>SPT: Suunnittelustudio, Kaupunki- ja aluekehitys, Liikennemallinnus</a:t>
            </a:r>
            <a:endParaRPr/>
          </a:p>
          <a:p>
            <a:pPr marL="0" lvl="0" indent="0" algn="l" rtl="0">
              <a:spcBef>
                <a:spcPts val="0"/>
              </a:spcBef>
              <a:spcAft>
                <a:spcPts val="0"/>
              </a:spcAft>
              <a:buClr>
                <a:schemeClr val="dk1"/>
              </a:buClr>
              <a:buFont typeface="Arial"/>
              <a:buNone/>
            </a:pPr>
            <a:r>
              <a:rPr lang="fi-FI"/>
              <a:t>REC: Kiinteistörahoitus, Toimitilojen ja kiinteistöjen hallinta, Kaupunkitaloustiede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d48b5b4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d48b5b44e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a:t>Rakennetun ympäristön kanditutkinnossa on paljon varaa valita itseä kiinnostavia kursseja, sillä kolmannes opinnoista koostuu sivuaineesta ja vapaavalintaisista opinnoista. Aalto-yliopisto koostuu neljästä teknillisestä korkeakoulusta, kauppakorkeakoulusta ja taiteiden ja suunnittelun korkeakoulusta. Liikkuvuus kurssivalinnoissa on tehty helpoksi kaikkien näiden koulujen välillä. Lisäksi joustavaa opinto-oikeutta voi myös hakea muista yliopistoista. Sivuaineen on koostuttava tietystä kokonaisuudesta, joita on useita tarjolla. Rakennetun ympäristön opiskelijat valitsevat usein diassa lueteltuja sivuaineita. Vapaavalintaisiin opintoihin voi ottaa lähes mitä vaan tutoroinnista kielten opintoihin tai valita toisen sivuainekokonaisuuden.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dc08b1725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dc08b1725_1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Diplomi-insinööriksi valmistuttua palkkasuositus on 3850 e/kk. Lisäksi opintojen aikana palkkasuosituksia voi seurata teekkaripalkkasuosituksista, jotka perustuvat suoritettujen opintopisteiden määrään. Esimerkiksi kanditutkinnon suoritettua palkkasuositus on 2380 e/kk. Työllistymistilanne on rakennetun ympäristön diplomi-insinööreillä todella hyvä. Tutkinto ei suuntaa suoraan mihinkään yksittäiseen ammattiin, vaan mahdollisuudet ovat laajat. Monet päätyvät suunnittelijoiksi, </a:t>
            </a:r>
            <a:r>
              <a:rPr lang="fi-FI" dirty="0" err="1"/>
              <a:t>asijantuntijoiksi</a:t>
            </a:r>
            <a:r>
              <a:rPr lang="fi-FI" dirty="0"/>
              <a:t>, konsulteiksi ja analyytikoiksi. Lisäksi monista tulee projektipäälliköitä tai jonkin tason johtajia. Työnantajien joukko on yhtä värikäs, sillä suuret kansainväliset yritykset, pienet konsulttitoimistot ja kunnat tarvitsevat alamme ammattilaisia.</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fe6b66d3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fe6b66d30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Raide-Jokeri:</a:t>
            </a:r>
            <a:endParaRPr dirty="0"/>
          </a:p>
          <a:p>
            <a:pPr marL="0" lvl="0" indent="0" algn="l" rtl="0">
              <a:spcBef>
                <a:spcPts val="0"/>
              </a:spcBef>
              <a:spcAft>
                <a:spcPts val="0"/>
              </a:spcAft>
              <a:buNone/>
            </a:pPr>
            <a:r>
              <a:rPr lang="fi-FI" dirty="0"/>
              <a:t>-maankäytön suunnittelu: missä asumista, työpaikkoja, kouluja, palveluja, yms.</a:t>
            </a:r>
            <a:endParaRPr dirty="0"/>
          </a:p>
          <a:p>
            <a:pPr marL="0" lvl="0" indent="0" algn="l" rtl="0">
              <a:spcBef>
                <a:spcPts val="0"/>
              </a:spcBef>
              <a:spcAft>
                <a:spcPts val="0"/>
              </a:spcAft>
              <a:buNone/>
            </a:pPr>
            <a:r>
              <a:rPr lang="fi-FI" dirty="0"/>
              <a:t>-kapasiteetin arviointi: missä on käyttäjiä, kuinka paljon yhteen vaunuun mahtuu</a:t>
            </a:r>
            <a:endParaRPr dirty="0"/>
          </a:p>
          <a:p>
            <a:pPr marL="0" lvl="0" indent="0" algn="l" rtl="0">
              <a:spcBef>
                <a:spcPts val="0"/>
              </a:spcBef>
              <a:spcAft>
                <a:spcPts val="0"/>
              </a:spcAft>
              <a:buNone/>
            </a:pPr>
            <a:r>
              <a:rPr lang="fi-FI" dirty="0"/>
              <a:t>-työnaikaiset liikennejärjestelyt: jotta liikenne sujuu myös tietyön aikana, selkeät opasteet</a:t>
            </a:r>
            <a:endParaRPr dirty="0"/>
          </a:p>
          <a:p>
            <a:pPr marL="0" lvl="0" indent="0" algn="l" rtl="0">
              <a:spcBef>
                <a:spcPts val="0"/>
              </a:spcBef>
              <a:spcAft>
                <a:spcPts val="0"/>
              </a:spcAft>
              <a:buNone/>
            </a:pPr>
            <a:r>
              <a:rPr lang="fi-FI" dirty="0"/>
              <a:t>Tripla:</a:t>
            </a:r>
            <a:endParaRPr dirty="0"/>
          </a:p>
          <a:p>
            <a:pPr marL="0" lvl="0" indent="0" algn="l" rtl="0">
              <a:spcBef>
                <a:spcPts val="0"/>
              </a:spcBef>
              <a:spcAft>
                <a:spcPts val="0"/>
              </a:spcAft>
              <a:buNone/>
            </a:pPr>
            <a:r>
              <a:rPr lang="fi-FI" dirty="0"/>
              <a:t>-kaupallinen/markkinaselvitys:</a:t>
            </a:r>
            <a:r>
              <a:rPr lang="fi-FI" dirty="0">
                <a:solidFill>
                  <a:srgbClr val="000000"/>
                </a:solidFill>
              </a:rPr>
              <a:t> minkälaisia palveluita alueella on jo, </a:t>
            </a:r>
            <a:r>
              <a:rPr lang="fi-FI" dirty="0"/>
              <a:t>miten väestö tulee kehittymään, </a:t>
            </a:r>
            <a:r>
              <a:rPr lang="fi-FI" dirty="0">
                <a:solidFill>
                  <a:srgbClr val="000000"/>
                </a:solidFill>
              </a:rPr>
              <a:t>minkälaisia palveluita sinne tarvitaan tulevalla asukas- ja työpaikkamäärällä</a:t>
            </a:r>
            <a:endParaRPr dirty="0">
              <a:solidFill>
                <a:srgbClr val="000000"/>
              </a:solidFill>
            </a:endParaRPr>
          </a:p>
          <a:p>
            <a:pPr marL="0" lvl="0" indent="0" algn="l" rtl="0">
              <a:spcBef>
                <a:spcPts val="0"/>
              </a:spcBef>
              <a:spcAft>
                <a:spcPts val="0"/>
              </a:spcAft>
              <a:buNone/>
            </a:pPr>
            <a:r>
              <a:rPr lang="fi-FI" dirty="0">
                <a:solidFill>
                  <a:srgbClr val="000000"/>
                </a:solidFill>
              </a:rPr>
              <a:t>-asiakas-/vuokralaishankinta</a:t>
            </a:r>
            <a:endParaRPr dirty="0">
              <a:solidFill>
                <a:srgbClr val="000000"/>
              </a:solidFill>
            </a:endParaRPr>
          </a:p>
          <a:p>
            <a:pPr marL="0" lvl="0" indent="0" algn="l" rtl="0">
              <a:spcBef>
                <a:spcPts val="0"/>
              </a:spcBef>
              <a:spcAft>
                <a:spcPts val="0"/>
              </a:spcAft>
              <a:buNone/>
            </a:pPr>
            <a:r>
              <a:rPr lang="fi-FI" dirty="0">
                <a:solidFill>
                  <a:srgbClr val="000000"/>
                </a:solidFill>
              </a:rPr>
              <a:t>-suunnittelunohjaus: tehtävänä ohjata mm. rakenne-, arkkitehti-, sähkö-, ja talotekniikkasuunnittelijoita, jotta rakennuksesta tulee tavoitellun mukaiset ja asiakkaan vaatimusten mukaiset</a:t>
            </a:r>
            <a:endParaRPr dirty="0">
              <a:solidFill>
                <a:srgbClr val="000000"/>
              </a:solidFill>
            </a:endParaRPr>
          </a:p>
          <a:p>
            <a:pPr marL="0" lvl="0" indent="0" algn="l" rtl="0">
              <a:spcBef>
                <a:spcPts val="0"/>
              </a:spcBef>
              <a:spcAft>
                <a:spcPts val="0"/>
              </a:spcAft>
              <a:buNone/>
            </a:pPr>
            <a:r>
              <a:rPr lang="fi-FI" dirty="0">
                <a:solidFill>
                  <a:srgbClr val="000000"/>
                </a:solidFill>
              </a:rPr>
              <a:t>-projekti-insinöörin tehtävät: projektipäällikön oikea käsi: avustavat tehtävät, asiakkaan ja suunnittelijoiden yhteyshenkilönä toimiminen, asiakas- ja suunnittelupalavereiden pitäminen, työmaan ohjaaminen asiakkaan toiveiden, työaikataulun ja suunnitelmien mukaisesti</a:t>
            </a:r>
            <a:endParaRPr dirty="0">
              <a:solidFill>
                <a:srgbClr val="000000"/>
              </a:solidFill>
            </a:endParaRPr>
          </a:p>
          <a:p>
            <a:pPr marL="0" lvl="0" indent="0" algn="l" rtl="0">
              <a:spcBef>
                <a:spcPts val="0"/>
              </a:spcBef>
              <a:spcAft>
                <a:spcPts val="0"/>
              </a:spcAft>
              <a:buClr>
                <a:schemeClr val="dk1"/>
              </a:buClr>
              <a:buSzPts val="1100"/>
              <a:buFont typeface="Arial"/>
              <a:buNone/>
            </a:pPr>
            <a:r>
              <a:rPr lang="fi-FI" dirty="0"/>
              <a:t>-raideliikennejärjestelyt: raideliikenteen sujuvuuden varmistaminen työn aikana</a:t>
            </a:r>
            <a:endParaRPr dirty="0">
              <a:solidFill>
                <a:srgbClr val="000000"/>
              </a:solidFill>
            </a:endParaRPr>
          </a:p>
          <a:p>
            <a:pPr marL="0" lvl="0" indent="0" algn="l" rtl="0">
              <a:spcBef>
                <a:spcPts val="0"/>
              </a:spcBef>
              <a:spcAft>
                <a:spcPts val="0"/>
              </a:spcAft>
              <a:buNone/>
            </a:pPr>
            <a:r>
              <a:rPr lang="fi-FI" dirty="0">
                <a:solidFill>
                  <a:srgbClr val="000000"/>
                </a:solidFill>
              </a:rPr>
              <a:t>Kalasatama:</a:t>
            </a:r>
            <a:endParaRPr dirty="0">
              <a:solidFill>
                <a:srgbClr val="000000"/>
              </a:solidFill>
            </a:endParaRPr>
          </a:p>
          <a:p>
            <a:pPr marL="0" lvl="0" indent="0" algn="l" rtl="0">
              <a:spcBef>
                <a:spcPts val="0"/>
              </a:spcBef>
              <a:spcAft>
                <a:spcPts val="0"/>
              </a:spcAft>
              <a:buNone/>
            </a:pPr>
            <a:r>
              <a:rPr lang="fi-FI" dirty="0">
                <a:solidFill>
                  <a:srgbClr val="000000"/>
                </a:solidFill>
              </a:rPr>
              <a:t>-maankäytön suunnittelu: uusi alue, eli kaavoitus kuuluu isona osana maankäytön suunnitteluun (palveluiden, asuinrakennusten, työpaikkojen sijainnit ja laajuudet), MERITÄYTTÖ eli meren päälle rakennetaan lisää maata (täyttömaa)</a:t>
            </a:r>
            <a:endParaRPr dirty="0">
              <a:solidFill>
                <a:srgbClr val="000000"/>
              </a:solidFill>
            </a:endParaRPr>
          </a:p>
          <a:p>
            <a:pPr marL="0" lvl="0" indent="0" algn="l" rtl="0">
              <a:spcBef>
                <a:spcPts val="0"/>
              </a:spcBef>
              <a:spcAft>
                <a:spcPts val="0"/>
              </a:spcAft>
              <a:buNone/>
            </a:pPr>
            <a:r>
              <a:rPr lang="fi-FI" dirty="0">
                <a:solidFill>
                  <a:srgbClr val="000000"/>
                </a:solidFill>
              </a:rPr>
              <a:t>-julkisen liikenteen suunnittelu: uuden alueen julkisen liikenteen yhteyksien suunnittelu (eli bussit)</a:t>
            </a:r>
            <a:endParaRPr dirty="0">
              <a:solidFill>
                <a:srgbClr val="000000"/>
              </a:solidFill>
            </a:endParaRPr>
          </a:p>
          <a:p>
            <a:pPr marL="0" lvl="0" indent="0" algn="l" rtl="0">
              <a:spcBef>
                <a:spcPts val="0"/>
              </a:spcBef>
              <a:spcAft>
                <a:spcPts val="0"/>
              </a:spcAft>
              <a:buNone/>
            </a:pPr>
            <a:r>
              <a:rPr lang="fi-FI" dirty="0">
                <a:solidFill>
                  <a:srgbClr val="000000"/>
                </a:solidFill>
              </a:rPr>
              <a:t>-infrastruktuurin kehittäminen: teiden suunnittelu, tietoliikennekaapeleiden ja sähköverkon suunnittelu, vesi- ja viemäriverkko</a:t>
            </a:r>
            <a:endParaRPr dirty="0">
              <a:solidFill>
                <a:srgbClr val="000000"/>
              </a:solidFill>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1D1D1B"/>
        </a:solidFill>
        <a:effectLst/>
      </p:bgPr>
    </p:bg>
    <p:spTree>
      <p:nvGrpSpPr>
        <p:cNvPr id="1" name="Shape 13"/>
        <p:cNvGrpSpPr/>
        <p:nvPr/>
      </p:nvGrpSpPr>
      <p:grpSpPr>
        <a:xfrm>
          <a:off x="0" y="0"/>
          <a:ext cx="0" cy="0"/>
          <a:chOff x="0" y="0"/>
          <a:chExt cx="0" cy="0"/>
        </a:xfrm>
      </p:grpSpPr>
      <p:sp>
        <p:nvSpPr>
          <p:cNvPr id="14" name="Google Shape;14;p2"/>
          <p:cNvSpPr/>
          <p:nvPr/>
        </p:nvSpPr>
        <p:spPr>
          <a:xfrm>
            <a:off x="4497600" y="1830867"/>
            <a:ext cx="3196500" cy="3196500"/>
          </a:xfrm>
          <a:prstGeom prst="rect">
            <a:avLst/>
          </a:prstGeom>
          <a:noFill/>
          <a:ln w="952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ctrTitle"/>
          </p:nvPr>
        </p:nvSpPr>
        <p:spPr>
          <a:xfrm>
            <a:off x="4610000" y="1943000"/>
            <a:ext cx="2972100" cy="2972100"/>
          </a:xfrm>
          <a:prstGeom prst="rect">
            <a:avLst/>
          </a:prstGeom>
          <a:solidFill>
            <a:srgbClr val="FFFFFF"/>
          </a:solidFill>
        </p:spPr>
        <p:txBody>
          <a:bodyPr spcFirstLastPara="1" wrap="square" lIns="121900" tIns="121900" rIns="121900" bIns="121900" anchor="ctr" anchorCtr="0"/>
          <a:lstStyle>
            <a:lvl1pPr lvl="0" algn="ctr">
              <a:spcBef>
                <a:spcPts val="0"/>
              </a:spcBef>
              <a:spcAft>
                <a:spcPts val="0"/>
              </a:spcAft>
              <a:buSzPts val="1900"/>
              <a:buNone/>
              <a:defRPr/>
            </a:lvl1pPr>
            <a:lvl2pPr lvl="1" algn="ctr">
              <a:spcBef>
                <a:spcPts val="0"/>
              </a:spcBef>
              <a:spcAft>
                <a:spcPts val="0"/>
              </a:spcAft>
              <a:buSzPts val="1900"/>
              <a:buNone/>
              <a:defRPr/>
            </a:lvl2pPr>
            <a:lvl3pPr lvl="2" algn="ctr">
              <a:spcBef>
                <a:spcPts val="0"/>
              </a:spcBef>
              <a:spcAft>
                <a:spcPts val="0"/>
              </a:spcAft>
              <a:buSzPts val="1900"/>
              <a:buNone/>
              <a:defRPr/>
            </a:lvl3pPr>
            <a:lvl4pPr lvl="3" algn="ctr">
              <a:spcBef>
                <a:spcPts val="0"/>
              </a:spcBef>
              <a:spcAft>
                <a:spcPts val="0"/>
              </a:spcAft>
              <a:buSzPts val="1900"/>
              <a:buNone/>
              <a:defRPr/>
            </a:lvl4pPr>
            <a:lvl5pPr lvl="4" algn="ctr">
              <a:spcBef>
                <a:spcPts val="0"/>
              </a:spcBef>
              <a:spcAft>
                <a:spcPts val="0"/>
              </a:spcAft>
              <a:buSzPts val="1900"/>
              <a:buNone/>
              <a:defRPr/>
            </a:lvl5pPr>
            <a:lvl6pPr lvl="5" algn="ctr">
              <a:spcBef>
                <a:spcPts val="0"/>
              </a:spcBef>
              <a:spcAft>
                <a:spcPts val="0"/>
              </a:spcAft>
              <a:buSzPts val="1900"/>
              <a:buNone/>
              <a:defRPr/>
            </a:lvl6pPr>
            <a:lvl7pPr lvl="6" algn="ctr">
              <a:spcBef>
                <a:spcPts val="0"/>
              </a:spcBef>
              <a:spcAft>
                <a:spcPts val="0"/>
              </a:spcAft>
              <a:buSzPts val="1900"/>
              <a:buNone/>
              <a:defRPr/>
            </a:lvl7pPr>
            <a:lvl8pPr lvl="7" algn="ctr">
              <a:spcBef>
                <a:spcPts val="0"/>
              </a:spcBef>
              <a:spcAft>
                <a:spcPts val="0"/>
              </a:spcAft>
              <a:buSzPts val="1900"/>
              <a:buNone/>
              <a:defRPr/>
            </a:lvl8pPr>
            <a:lvl9pPr lvl="8" algn="ctr">
              <a:spcBef>
                <a:spcPts val="0"/>
              </a:spcBef>
              <a:spcAft>
                <a:spcPts val="0"/>
              </a:spcAft>
              <a:buSzPts val="19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1">
  <p:cSld name="TITLE_2">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11"/>
          <p:cNvSpPr/>
          <p:nvPr/>
        </p:nvSpPr>
        <p:spPr>
          <a:xfrm>
            <a:off x="0" y="0"/>
            <a:ext cx="12192000" cy="6891900"/>
          </a:xfrm>
          <a:prstGeom prst="rect">
            <a:avLst/>
          </a:prstGeom>
          <a:solidFill>
            <a:srgbClr val="FFFFFF">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1" name="Google Shape;51;p11"/>
          <p:cNvSpPr/>
          <p:nvPr/>
        </p:nvSpPr>
        <p:spPr>
          <a:xfrm>
            <a:off x="3664000" y="997000"/>
            <a:ext cx="4863900" cy="4863900"/>
          </a:xfrm>
          <a:prstGeom prst="ellipse">
            <a:avLst/>
          </a:prstGeom>
          <a:solidFill>
            <a:srgbClr val="00B2FF">
              <a:alpha val="733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2" name="Google Shape;52;p11"/>
          <p:cNvSpPr txBox="1">
            <a:spLocks noGrp="1"/>
          </p:cNvSpPr>
          <p:nvPr>
            <p:ph type="title"/>
          </p:nvPr>
        </p:nvSpPr>
        <p:spPr>
          <a:xfrm>
            <a:off x="3663933" y="997033"/>
            <a:ext cx="4863900" cy="4863900"/>
          </a:xfrm>
          <a:prstGeom prst="rect">
            <a:avLst/>
          </a:prstGeom>
        </p:spPr>
        <p:txBody>
          <a:bodyPr spcFirstLastPara="1" wrap="square" lIns="121900" tIns="121900" rIns="121900" bIns="121900" anchor="ctr" anchorCtr="0"/>
          <a:lstStyle>
            <a:lvl1pPr lvl="0" algn="ctr"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tsikko ja sisältö" type="obj">
  <p:cSld name="OBJECT">
    <p:spTree>
      <p:nvGrpSpPr>
        <p:cNvPr id="1" name="Shape 53"/>
        <p:cNvGrpSpPr/>
        <p:nvPr/>
      </p:nvGrpSpPr>
      <p:grpSpPr>
        <a:xfrm>
          <a:off x="0" y="0"/>
          <a:ext cx="0" cy="0"/>
          <a:chOff x="0" y="0"/>
          <a:chExt cx="0" cy="0"/>
        </a:xfrm>
      </p:grpSpPr>
      <p:sp>
        <p:nvSpPr>
          <p:cNvPr id="54" name="Google Shape;54;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lvl="1" rtl="0">
              <a:spcBef>
                <a:spcPts val="0"/>
              </a:spcBef>
              <a:spcAft>
                <a:spcPts val="0"/>
              </a:spcAft>
              <a:buSzPts val="1900"/>
              <a:buNone/>
              <a:defRPr sz="1800"/>
            </a:lvl2pPr>
            <a:lvl3pPr lvl="2" rtl="0">
              <a:spcBef>
                <a:spcPts val="0"/>
              </a:spcBef>
              <a:spcAft>
                <a:spcPts val="0"/>
              </a:spcAft>
              <a:buSzPts val="1900"/>
              <a:buNone/>
              <a:defRPr sz="1800"/>
            </a:lvl3pPr>
            <a:lvl4pPr lvl="3" rtl="0">
              <a:spcBef>
                <a:spcPts val="0"/>
              </a:spcBef>
              <a:spcAft>
                <a:spcPts val="0"/>
              </a:spcAft>
              <a:buSzPts val="1900"/>
              <a:buNone/>
              <a:defRPr sz="1800"/>
            </a:lvl4pPr>
            <a:lvl5pPr lvl="4" rtl="0">
              <a:spcBef>
                <a:spcPts val="0"/>
              </a:spcBef>
              <a:spcAft>
                <a:spcPts val="0"/>
              </a:spcAft>
              <a:buSzPts val="1900"/>
              <a:buNone/>
              <a:defRPr sz="1800"/>
            </a:lvl5pPr>
            <a:lvl6pPr lvl="5" rtl="0">
              <a:spcBef>
                <a:spcPts val="0"/>
              </a:spcBef>
              <a:spcAft>
                <a:spcPts val="0"/>
              </a:spcAft>
              <a:buSzPts val="1900"/>
              <a:buNone/>
              <a:defRPr sz="1800"/>
            </a:lvl6pPr>
            <a:lvl7pPr lvl="6" rtl="0">
              <a:spcBef>
                <a:spcPts val="0"/>
              </a:spcBef>
              <a:spcAft>
                <a:spcPts val="0"/>
              </a:spcAft>
              <a:buSzPts val="1900"/>
              <a:buNone/>
              <a:defRPr sz="1800"/>
            </a:lvl7pPr>
            <a:lvl8pPr lvl="7" rtl="0">
              <a:spcBef>
                <a:spcPts val="0"/>
              </a:spcBef>
              <a:spcAft>
                <a:spcPts val="0"/>
              </a:spcAft>
              <a:buSzPts val="1900"/>
              <a:buNone/>
              <a:defRPr sz="1800"/>
            </a:lvl8pPr>
            <a:lvl9pPr lvl="8" rtl="0">
              <a:spcBef>
                <a:spcPts val="0"/>
              </a:spcBef>
              <a:spcAft>
                <a:spcPts val="0"/>
              </a:spcAft>
              <a:buSzPts val="1900"/>
              <a:buNone/>
              <a:defRPr sz="1800"/>
            </a:lvl9pPr>
          </a:lstStyle>
          <a:p>
            <a:endParaRPr/>
          </a:p>
        </p:txBody>
      </p:sp>
      <p:sp>
        <p:nvSpPr>
          <p:cNvPr id="55" name="Google Shape;55;p1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6" name="Google Shape;56;p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i-FI"/>
              <a:t>‹#›</a:t>
            </a:fld>
            <a:endParaRPr/>
          </a:p>
        </p:txBody>
      </p:sp>
      <p:sp>
        <p:nvSpPr>
          <p:cNvPr id="59" name="Google Shape;59;p12"/>
          <p:cNvSpPr/>
          <p:nvPr/>
        </p:nvSpPr>
        <p:spPr>
          <a:xfrm>
            <a:off x="11701988" y="73742"/>
            <a:ext cx="440142" cy="6710516"/>
          </a:xfrm>
          <a:custGeom>
            <a:avLst/>
            <a:gdLst/>
            <a:ahLst/>
            <a:cxnLst/>
            <a:rect l="l" t="t" r="r" b="b"/>
            <a:pathLst>
              <a:path w="330313" h="6710516" extrusionOk="0">
                <a:moveTo>
                  <a:pt x="123773" y="0"/>
                </a:moveTo>
                <a:cubicBezTo>
                  <a:pt x="51260" y="129048"/>
                  <a:pt x="-21253" y="258097"/>
                  <a:pt x="5786" y="457200"/>
                </a:cubicBezTo>
                <a:cubicBezTo>
                  <a:pt x="32825" y="656303"/>
                  <a:pt x="283547" y="951272"/>
                  <a:pt x="286005" y="1194620"/>
                </a:cubicBezTo>
                <a:cubicBezTo>
                  <a:pt x="288463" y="1437968"/>
                  <a:pt x="13160" y="1678859"/>
                  <a:pt x="20534" y="1917291"/>
                </a:cubicBezTo>
                <a:cubicBezTo>
                  <a:pt x="27908" y="2155723"/>
                  <a:pt x="325334" y="2386781"/>
                  <a:pt x="330250" y="2625213"/>
                </a:cubicBezTo>
                <a:cubicBezTo>
                  <a:pt x="335166" y="2863645"/>
                  <a:pt x="54947" y="3106994"/>
                  <a:pt x="50031" y="3347884"/>
                </a:cubicBezTo>
                <a:cubicBezTo>
                  <a:pt x="45115" y="3588774"/>
                  <a:pt x="308127" y="3832123"/>
                  <a:pt x="300753" y="4070555"/>
                </a:cubicBezTo>
                <a:cubicBezTo>
                  <a:pt x="293379" y="4308987"/>
                  <a:pt x="8244" y="4542504"/>
                  <a:pt x="5786" y="4778478"/>
                </a:cubicBezTo>
                <a:cubicBezTo>
                  <a:pt x="3328" y="5014452"/>
                  <a:pt x="281089" y="5243052"/>
                  <a:pt x="286005" y="5486400"/>
                </a:cubicBezTo>
                <a:cubicBezTo>
                  <a:pt x="290921" y="5729748"/>
                  <a:pt x="57404" y="6034549"/>
                  <a:pt x="35282" y="6238568"/>
                </a:cubicBezTo>
                <a:cubicBezTo>
                  <a:pt x="13159" y="6442587"/>
                  <a:pt x="83214" y="6576551"/>
                  <a:pt x="153270" y="6710516"/>
                </a:cubicBezTo>
              </a:path>
            </a:pathLst>
          </a:custGeom>
          <a:noFill/>
          <a:ln w="127000" cap="flat" cmpd="sng">
            <a:solidFill>
              <a:srgbClr val="2624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0" name="Google Shape;60;p12"/>
          <p:cNvSpPr/>
          <p:nvPr/>
        </p:nvSpPr>
        <p:spPr>
          <a:xfrm>
            <a:off x="11022837" y="88490"/>
            <a:ext cx="440142" cy="6710516"/>
          </a:xfrm>
          <a:custGeom>
            <a:avLst/>
            <a:gdLst/>
            <a:ahLst/>
            <a:cxnLst/>
            <a:rect l="l" t="t" r="r" b="b"/>
            <a:pathLst>
              <a:path w="330313" h="6710516" extrusionOk="0">
                <a:moveTo>
                  <a:pt x="123773" y="0"/>
                </a:moveTo>
                <a:cubicBezTo>
                  <a:pt x="51260" y="129048"/>
                  <a:pt x="-21253" y="258097"/>
                  <a:pt x="5786" y="457200"/>
                </a:cubicBezTo>
                <a:cubicBezTo>
                  <a:pt x="32825" y="656303"/>
                  <a:pt x="283547" y="951272"/>
                  <a:pt x="286005" y="1194620"/>
                </a:cubicBezTo>
                <a:cubicBezTo>
                  <a:pt x="288463" y="1437968"/>
                  <a:pt x="13160" y="1678859"/>
                  <a:pt x="20534" y="1917291"/>
                </a:cubicBezTo>
                <a:cubicBezTo>
                  <a:pt x="27908" y="2155723"/>
                  <a:pt x="325334" y="2386781"/>
                  <a:pt x="330250" y="2625213"/>
                </a:cubicBezTo>
                <a:cubicBezTo>
                  <a:pt x="335166" y="2863645"/>
                  <a:pt x="54947" y="3106994"/>
                  <a:pt x="50031" y="3347884"/>
                </a:cubicBezTo>
                <a:cubicBezTo>
                  <a:pt x="45115" y="3588774"/>
                  <a:pt x="308127" y="3832123"/>
                  <a:pt x="300753" y="4070555"/>
                </a:cubicBezTo>
                <a:cubicBezTo>
                  <a:pt x="293379" y="4308987"/>
                  <a:pt x="8244" y="4542504"/>
                  <a:pt x="5786" y="4778478"/>
                </a:cubicBezTo>
                <a:cubicBezTo>
                  <a:pt x="3328" y="5014452"/>
                  <a:pt x="281089" y="5243052"/>
                  <a:pt x="286005" y="5486400"/>
                </a:cubicBezTo>
                <a:cubicBezTo>
                  <a:pt x="290921" y="5729748"/>
                  <a:pt x="57404" y="6034549"/>
                  <a:pt x="35282" y="6238568"/>
                </a:cubicBezTo>
                <a:cubicBezTo>
                  <a:pt x="13159" y="6442587"/>
                  <a:pt x="83214" y="6576551"/>
                  <a:pt x="153270" y="6710516"/>
                </a:cubicBezTo>
              </a:path>
            </a:pathLst>
          </a:custGeom>
          <a:noFill/>
          <a:ln w="127000" cap="flat" cmpd="sng">
            <a:solidFill>
              <a:srgbClr val="2624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1" name="Google Shape;61;p12"/>
          <p:cNvSpPr/>
          <p:nvPr/>
        </p:nvSpPr>
        <p:spPr>
          <a:xfrm>
            <a:off x="11376882" y="88490"/>
            <a:ext cx="440142" cy="6710516"/>
          </a:xfrm>
          <a:custGeom>
            <a:avLst/>
            <a:gdLst/>
            <a:ahLst/>
            <a:cxnLst/>
            <a:rect l="l" t="t" r="r" b="b"/>
            <a:pathLst>
              <a:path w="330313" h="6710516" extrusionOk="0">
                <a:moveTo>
                  <a:pt x="123773" y="0"/>
                </a:moveTo>
                <a:cubicBezTo>
                  <a:pt x="51260" y="129048"/>
                  <a:pt x="-21253" y="258097"/>
                  <a:pt x="5786" y="457200"/>
                </a:cubicBezTo>
                <a:cubicBezTo>
                  <a:pt x="32825" y="656303"/>
                  <a:pt x="283547" y="951272"/>
                  <a:pt x="286005" y="1194620"/>
                </a:cubicBezTo>
                <a:cubicBezTo>
                  <a:pt x="288463" y="1437968"/>
                  <a:pt x="13160" y="1678859"/>
                  <a:pt x="20534" y="1917291"/>
                </a:cubicBezTo>
                <a:cubicBezTo>
                  <a:pt x="27908" y="2155723"/>
                  <a:pt x="325334" y="2386781"/>
                  <a:pt x="330250" y="2625213"/>
                </a:cubicBezTo>
                <a:cubicBezTo>
                  <a:pt x="335166" y="2863645"/>
                  <a:pt x="54947" y="3106994"/>
                  <a:pt x="50031" y="3347884"/>
                </a:cubicBezTo>
                <a:cubicBezTo>
                  <a:pt x="45115" y="3588774"/>
                  <a:pt x="308127" y="3832123"/>
                  <a:pt x="300753" y="4070555"/>
                </a:cubicBezTo>
                <a:cubicBezTo>
                  <a:pt x="293379" y="4308987"/>
                  <a:pt x="8244" y="4542504"/>
                  <a:pt x="5786" y="4778478"/>
                </a:cubicBezTo>
                <a:cubicBezTo>
                  <a:pt x="3328" y="5014452"/>
                  <a:pt x="281089" y="5243052"/>
                  <a:pt x="286005" y="5486400"/>
                </a:cubicBezTo>
                <a:cubicBezTo>
                  <a:pt x="290921" y="5729748"/>
                  <a:pt x="57404" y="6034549"/>
                  <a:pt x="35282" y="6238568"/>
                </a:cubicBezTo>
                <a:cubicBezTo>
                  <a:pt x="13159" y="6442587"/>
                  <a:pt x="83214" y="6576551"/>
                  <a:pt x="153270" y="6710516"/>
                </a:cubicBezTo>
              </a:path>
            </a:pathLst>
          </a:custGeom>
          <a:noFill/>
          <a:ln w="127000" cap="flat" cmpd="sng">
            <a:solidFill>
              <a:srgbClr val="2624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1D1D1B"/>
        </a:solid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1233600" y="1233600"/>
            <a:ext cx="9724500" cy="4390800"/>
          </a:xfrm>
          <a:prstGeom prst="rect">
            <a:avLst/>
          </a:prstGeom>
          <a:solidFill>
            <a:srgbClr val="00010A">
              <a:alpha val="40770"/>
            </a:srgbClr>
          </a:solidFill>
        </p:spPr>
        <p:txBody>
          <a:bodyPr spcFirstLastPara="1" wrap="square" lIns="121900" tIns="121900" rIns="121900" bIns="121900" anchor="ctr" anchorCtr="0"/>
          <a:lstStyle>
            <a:lvl1pPr lvl="0" algn="ctr" rtl="0">
              <a:spcBef>
                <a:spcPts val="0"/>
              </a:spcBef>
              <a:spcAft>
                <a:spcPts val="0"/>
              </a:spcAft>
              <a:buClr>
                <a:srgbClr val="FFFFFF"/>
              </a:buClr>
              <a:buSzPts val="1900"/>
              <a:buNone/>
              <a:defRPr>
                <a:solidFill>
                  <a:srgbClr val="FFFFFF"/>
                </a:solidFill>
              </a:defRPr>
            </a:lvl1pPr>
            <a:lvl2pPr lvl="1" algn="ctr" rtl="0">
              <a:spcBef>
                <a:spcPts val="0"/>
              </a:spcBef>
              <a:spcAft>
                <a:spcPts val="0"/>
              </a:spcAft>
              <a:buClr>
                <a:srgbClr val="FFFFFF"/>
              </a:buClr>
              <a:buSzPts val="1900"/>
              <a:buNone/>
              <a:defRPr>
                <a:solidFill>
                  <a:srgbClr val="FFFFFF"/>
                </a:solidFill>
              </a:defRPr>
            </a:lvl2pPr>
            <a:lvl3pPr lvl="2" algn="ctr" rtl="0">
              <a:spcBef>
                <a:spcPts val="0"/>
              </a:spcBef>
              <a:spcAft>
                <a:spcPts val="0"/>
              </a:spcAft>
              <a:buClr>
                <a:srgbClr val="FFFFFF"/>
              </a:buClr>
              <a:buSzPts val="1900"/>
              <a:buNone/>
              <a:defRPr>
                <a:solidFill>
                  <a:srgbClr val="FFFFFF"/>
                </a:solidFill>
              </a:defRPr>
            </a:lvl3pPr>
            <a:lvl4pPr lvl="3" algn="ctr" rtl="0">
              <a:spcBef>
                <a:spcPts val="0"/>
              </a:spcBef>
              <a:spcAft>
                <a:spcPts val="0"/>
              </a:spcAft>
              <a:buClr>
                <a:srgbClr val="FFFFFF"/>
              </a:buClr>
              <a:buSzPts val="1900"/>
              <a:buNone/>
              <a:defRPr>
                <a:solidFill>
                  <a:srgbClr val="FFFFFF"/>
                </a:solidFill>
              </a:defRPr>
            </a:lvl4pPr>
            <a:lvl5pPr lvl="4" algn="ctr" rtl="0">
              <a:spcBef>
                <a:spcPts val="0"/>
              </a:spcBef>
              <a:spcAft>
                <a:spcPts val="0"/>
              </a:spcAft>
              <a:buClr>
                <a:srgbClr val="FFFFFF"/>
              </a:buClr>
              <a:buSzPts val="1900"/>
              <a:buNone/>
              <a:defRPr>
                <a:solidFill>
                  <a:srgbClr val="FFFFFF"/>
                </a:solidFill>
              </a:defRPr>
            </a:lvl5pPr>
            <a:lvl6pPr lvl="5" algn="ctr" rtl="0">
              <a:spcBef>
                <a:spcPts val="0"/>
              </a:spcBef>
              <a:spcAft>
                <a:spcPts val="0"/>
              </a:spcAft>
              <a:buClr>
                <a:srgbClr val="FFFFFF"/>
              </a:buClr>
              <a:buSzPts val="1900"/>
              <a:buNone/>
              <a:defRPr>
                <a:solidFill>
                  <a:srgbClr val="FFFFFF"/>
                </a:solidFill>
              </a:defRPr>
            </a:lvl6pPr>
            <a:lvl7pPr lvl="6" algn="ctr" rtl="0">
              <a:spcBef>
                <a:spcPts val="0"/>
              </a:spcBef>
              <a:spcAft>
                <a:spcPts val="0"/>
              </a:spcAft>
              <a:buClr>
                <a:srgbClr val="FFFFFF"/>
              </a:buClr>
              <a:buSzPts val="1900"/>
              <a:buNone/>
              <a:defRPr>
                <a:solidFill>
                  <a:srgbClr val="FFFFFF"/>
                </a:solidFill>
              </a:defRPr>
            </a:lvl7pPr>
            <a:lvl8pPr lvl="7" algn="ctr" rtl="0">
              <a:spcBef>
                <a:spcPts val="0"/>
              </a:spcBef>
              <a:spcAft>
                <a:spcPts val="0"/>
              </a:spcAft>
              <a:buClr>
                <a:srgbClr val="FFFFFF"/>
              </a:buClr>
              <a:buSzPts val="1900"/>
              <a:buNone/>
              <a:defRPr>
                <a:solidFill>
                  <a:srgbClr val="FFFFFF"/>
                </a:solidFill>
              </a:defRPr>
            </a:lvl8pPr>
            <a:lvl9pPr lvl="8" algn="ctr" rtl="0">
              <a:spcBef>
                <a:spcPts val="0"/>
              </a:spcBef>
              <a:spcAft>
                <a:spcPts val="0"/>
              </a:spcAft>
              <a:buClr>
                <a:srgbClr val="FFFFFF"/>
              </a:buClr>
              <a:buSzPts val="1900"/>
              <a:buNone/>
              <a:defRPr>
                <a:solidFill>
                  <a:srgbClr val="FFFFFF"/>
                </a:solidFill>
              </a:defRPr>
            </a:lvl9pPr>
          </a:lstStyle>
          <a:p>
            <a:endParaRPr/>
          </a:p>
        </p:txBody>
      </p:sp>
      <p:sp>
        <p:nvSpPr>
          <p:cNvPr id="18" name="Google Shape;18;p3"/>
          <p:cNvSpPr txBox="1">
            <a:spLocks noGrp="1"/>
          </p:cNvSpPr>
          <p:nvPr>
            <p:ph type="subTitle" idx="1"/>
          </p:nvPr>
        </p:nvSpPr>
        <p:spPr>
          <a:xfrm>
            <a:off x="4605267" y="3685133"/>
            <a:ext cx="2981700" cy="1046400"/>
          </a:xfrm>
          <a:prstGeom prst="rect">
            <a:avLst/>
          </a:prstGeom>
        </p:spPr>
        <p:txBody>
          <a:bodyPr spcFirstLastPara="1" wrap="square" lIns="121900" tIns="121900" rIns="121900" bIns="121900" anchor="t" anchorCtr="0"/>
          <a:lstStyle>
            <a:lvl1pPr lvl="0" algn="ctr" rtl="0">
              <a:spcBef>
                <a:spcPts val="0"/>
              </a:spcBef>
              <a:spcAft>
                <a:spcPts val="0"/>
              </a:spcAft>
              <a:buClr>
                <a:srgbClr val="FFFFFF"/>
              </a:buClr>
              <a:buSzPts val="1300"/>
              <a:buNone/>
              <a:defRPr sz="1300">
                <a:solidFill>
                  <a:srgbClr val="FFFFFF"/>
                </a:solidFill>
              </a:defRPr>
            </a:lvl1pPr>
            <a:lvl2pPr lvl="1" algn="ctr" rtl="0">
              <a:spcBef>
                <a:spcPts val="0"/>
              </a:spcBef>
              <a:spcAft>
                <a:spcPts val="0"/>
              </a:spcAft>
              <a:buClr>
                <a:srgbClr val="FFFFFF"/>
              </a:buClr>
              <a:buSzPts val="1300"/>
              <a:buNone/>
              <a:defRPr sz="1300">
                <a:solidFill>
                  <a:srgbClr val="FFFFFF"/>
                </a:solidFill>
              </a:defRPr>
            </a:lvl2pPr>
            <a:lvl3pPr lvl="2" algn="ctr" rtl="0">
              <a:spcBef>
                <a:spcPts val="0"/>
              </a:spcBef>
              <a:spcAft>
                <a:spcPts val="0"/>
              </a:spcAft>
              <a:buClr>
                <a:srgbClr val="FFFFFF"/>
              </a:buClr>
              <a:buSzPts val="1300"/>
              <a:buNone/>
              <a:defRPr sz="1300">
                <a:solidFill>
                  <a:srgbClr val="FFFFFF"/>
                </a:solidFill>
              </a:defRPr>
            </a:lvl3pPr>
            <a:lvl4pPr lvl="3" algn="ctr" rtl="0">
              <a:spcBef>
                <a:spcPts val="0"/>
              </a:spcBef>
              <a:spcAft>
                <a:spcPts val="0"/>
              </a:spcAft>
              <a:buClr>
                <a:srgbClr val="FFFFFF"/>
              </a:buClr>
              <a:buSzPts val="1300"/>
              <a:buNone/>
              <a:defRPr sz="1300">
                <a:solidFill>
                  <a:srgbClr val="FFFFFF"/>
                </a:solidFill>
              </a:defRPr>
            </a:lvl4pPr>
            <a:lvl5pPr lvl="4" algn="ctr" rtl="0">
              <a:spcBef>
                <a:spcPts val="0"/>
              </a:spcBef>
              <a:spcAft>
                <a:spcPts val="0"/>
              </a:spcAft>
              <a:buClr>
                <a:srgbClr val="FFFFFF"/>
              </a:buClr>
              <a:buSzPts val="1300"/>
              <a:buNone/>
              <a:defRPr sz="1300">
                <a:solidFill>
                  <a:srgbClr val="FFFFFF"/>
                </a:solidFill>
              </a:defRPr>
            </a:lvl5pPr>
            <a:lvl6pPr lvl="5" algn="ctr" rtl="0">
              <a:spcBef>
                <a:spcPts val="0"/>
              </a:spcBef>
              <a:spcAft>
                <a:spcPts val="0"/>
              </a:spcAft>
              <a:buClr>
                <a:srgbClr val="FFFFFF"/>
              </a:buClr>
              <a:buSzPts val="1300"/>
              <a:buNone/>
              <a:defRPr sz="1300">
                <a:solidFill>
                  <a:srgbClr val="FFFFFF"/>
                </a:solidFill>
              </a:defRPr>
            </a:lvl6pPr>
            <a:lvl7pPr lvl="6" algn="ctr" rtl="0">
              <a:spcBef>
                <a:spcPts val="0"/>
              </a:spcBef>
              <a:spcAft>
                <a:spcPts val="0"/>
              </a:spcAft>
              <a:buClr>
                <a:srgbClr val="FFFFFF"/>
              </a:buClr>
              <a:buSzPts val="1300"/>
              <a:buNone/>
              <a:defRPr sz="1300">
                <a:solidFill>
                  <a:srgbClr val="FFFFFF"/>
                </a:solidFill>
              </a:defRPr>
            </a:lvl7pPr>
            <a:lvl8pPr lvl="7" algn="ctr" rtl="0">
              <a:spcBef>
                <a:spcPts val="0"/>
              </a:spcBef>
              <a:spcAft>
                <a:spcPts val="0"/>
              </a:spcAft>
              <a:buClr>
                <a:srgbClr val="FFFFFF"/>
              </a:buClr>
              <a:buSzPts val="1300"/>
              <a:buNone/>
              <a:defRPr sz="1300">
                <a:solidFill>
                  <a:srgbClr val="FFFFFF"/>
                </a:solidFill>
              </a:defRPr>
            </a:lvl8pPr>
            <a:lvl9pPr lvl="8" algn="ctr" rtl="0">
              <a:spcBef>
                <a:spcPts val="0"/>
              </a:spcBef>
              <a:spcAft>
                <a:spcPts val="0"/>
              </a:spcAft>
              <a:buClr>
                <a:srgbClr val="FFFFFF"/>
              </a:buClr>
              <a:buSzPts val="1300"/>
              <a:buNone/>
              <a:defRPr sz="13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a:off x="1584600" y="1593200"/>
            <a:ext cx="9022800" cy="3671700"/>
          </a:xfrm>
          <a:prstGeom prst="rect">
            <a:avLst/>
          </a:prstGeom>
          <a:noFill/>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sldNum" idx="12"/>
          </p:nvPr>
        </p:nvSpPr>
        <p:spPr>
          <a:xfrm>
            <a:off x="1584200" y="5264800"/>
            <a:ext cx="9022800" cy="1593300"/>
          </a:xfrm>
          <a:prstGeom prst="rect">
            <a:avLst/>
          </a:prstGeom>
          <a:noFill/>
          <a:ln>
            <a:noFill/>
          </a:ln>
        </p:spPr>
        <p:txBody>
          <a:bodyPr spcFirstLastPara="1" wrap="square" lIns="121900" tIns="121900" rIns="121900" bIns="121900" anchor="ctr" anchorCtr="0">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marL="0" lvl="0" indent="0" algn="ctr" rtl="0">
              <a:spcBef>
                <a:spcPts val="0"/>
              </a:spcBef>
              <a:spcAft>
                <a:spcPts val="0"/>
              </a:spcAft>
              <a:buNone/>
            </a:pPr>
            <a:fld id="{00000000-1234-1234-1234-123412341234}" type="slidenum">
              <a:rPr lang="fi-FI"/>
              <a:t>‹#›</a:t>
            </a:fld>
            <a:endParaRPr/>
          </a:p>
        </p:txBody>
      </p:sp>
      <p:sp>
        <p:nvSpPr>
          <p:cNvPr id="22" name="Google Shape;22;p4"/>
          <p:cNvSpPr txBox="1">
            <a:spLocks noGrp="1"/>
          </p:cNvSpPr>
          <p:nvPr>
            <p:ph type="body" idx="1"/>
          </p:nvPr>
        </p:nvSpPr>
        <p:spPr>
          <a:xfrm>
            <a:off x="2373300" y="2882400"/>
            <a:ext cx="7445100" cy="1093200"/>
          </a:xfrm>
          <a:prstGeom prst="rect">
            <a:avLst/>
          </a:prstGeom>
        </p:spPr>
        <p:txBody>
          <a:bodyPr spcFirstLastPara="1" wrap="square" lIns="121900" tIns="121900" rIns="121900" bIns="121900" anchor="ctr" anchorCtr="0"/>
          <a:lstStyle>
            <a:lvl1pPr marL="457200" lvl="0" indent="-381000" algn="ctr" rtl="0">
              <a:spcBef>
                <a:spcPts val="80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1pPr>
            <a:lvl2pPr marL="914400" lvl="1"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2pPr>
            <a:lvl3pPr marL="1371600" lvl="2"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3pPr>
            <a:lvl4pPr marL="1828800" lvl="3"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4pPr>
            <a:lvl5pPr marL="2286000" lvl="4"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5pPr>
            <a:lvl6pPr marL="2743200" lvl="5"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6pPr>
            <a:lvl7pPr marL="3200400" lvl="6"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7pPr>
            <a:lvl8pPr marL="3657600" lvl="7" indent="-381000" algn="ctr" rtl="0">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8pPr>
            <a:lvl9pPr marL="4114800" lvl="8" indent="-381000" algn="ctr">
              <a:spcBef>
                <a:spcPts val="0"/>
              </a:spcBef>
              <a:spcAft>
                <a:spcPts val="0"/>
              </a:spcAft>
              <a:buClr>
                <a:srgbClr val="1D1D1B"/>
              </a:buClr>
              <a:buSzPts val="2400"/>
              <a:buFont typeface="Montserrat"/>
              <a:buChar char="▫"/>
              <a:defRPr sz="2400" b="1">
                <a:solidFill>
                  <a:srgbClr val="1D1D1B"/>
                </a:solidFill>
                <a:latin typeface="Montserrat"/>
                <a:ea typeface="Montserrat"/>
                <a:cs typeface="Montserrat"/>
                <a:sym typeface="Montserrat"/>
              </a:defRPr>
            </a:lvl9pPr>
          </a:lstStyle>
          <a:p>
            <a:endParaRPr/>
          </a:p>
        </p:txBody>
      </p:sp>
      <p:sp>
        <p:nvSpPr>
          <p:cNvPr id="23" name="Google Shape;23;p4"/>
          <p:cNvSpPr txBox="1"/>
          <p:nvPr/>
        </p:nvSpPr>
        <p:spPr>
          <a:xfrm>
            <a:off x="4791200" y="282733"/>
            <a:ext cx="2609700" cy="1310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fi-FI" sz="9600">
                <a:solidFill>
                  <a:srgbClr val="1D1D1B"/>
                </a:solidFill>
                <a:latin typeface="Vidaloka"/>
                <a:ea typeface="Vidaloka"/>
                <a:cs typeface="Vidaloka"/>
                <a:sym typeface="Vidaloka"/>
              </a:rPr>
              <a:t>“</a:t>
            </a:r>
            <a:endParaRPr sz="9600">
              <a:solidFill>
                <a:srgbClr val="1D1D1B"/>
              </a:solidFill>
              <a:latin typeface="Montserrat"/>
              <a:ea typeface="Montserrat"/>
              <a:cs typeface="Montserrat"/>
              <a:sym typeface="Montserrat"/>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4"/>
        <p:cNvGrpSpPr/>
        <p:nvPr/>
      </p:nvGrpSpPr>
      <p:grpSpPr>
        <a:xfrm>
          <a:off x="0" y="0"/>
          <a:ext cx="0" cy="0"/>
          <a:chOff x="0" y="0"/>
          <a:chExt cx="0" cy="0"/>
        </a:xfrm>
      </p:grpSpPr>
      <p:sp>
        <p:nvSpPr>
          <p:cNvPr id="25" name="Google Shape;25;p5"/>
          <p:cNvSpPr/>
          <p:nvPr/>
        </p:nvSpPr>
        <p:spPr>
          <a:xfrm>
            <a:off x="0" y="0"/>
            <a:ext cx="6096000" cy="6858000"/>
          </a:xfrm>
          <a:prstGeom prst="rect">
            <a:avLst/>
          </a:prstGeom>
          <a:solidFill>
            <a:srgbClr val="1D1D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 name="Google Shape;26;p5"/>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lstStyle>
            <a:lvl1pPr lvl="0">
              <a:spcBef>
                <a:spcPts val="0"/>
              </a:spcBef>
              <a:spcAft>
                <a:spcPts val="0"/>
              </a:spcAft>
              <a:buSzPts val="19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27" name="Google Shape;27;p5"/>
          <p:cNvSpPr txBox="1">
            <a:spLocks noGrp="1"/>
          </p:cNvSpPr>
          <p:nvPr>
            <p:ph type="body" idx="1"/>
          </p:nvPr>
        </p:nvSpPr>
        <p:spPr>
          <a:xfrm>
            <a:off x="6668800" y="1900033"/>
            <a:ext cx="4950300" cy="4438800"/>
          </a:xfrm>
          <a:prstGeom prst="rect">
            <a:avLst/>
          </a:prstGeom>
        </p:spPr>
        <p:txBody>
          <a:bodyPr spcFirstLastPara="1" wrap="square" lIns="121900" tIns="121900" rIns="121900" bIns="121900" anchor="t" anchorCtr="0"/>
          <a:lstStyle>
            <a:lvl1pPr marL="457200" lvl="0" indent="-336550">
              <a:spcBef>
                <a:spcPts val="800"/>
              </a:spcBef>
              <a:spcAft>
                <a:spcPts val="0"/>
              </a:spcAft>
              <a:buSzPts val="1700"/>
              <a:buFont typeface="Raleway"/>
              <a:buChar char="▫"/>
              <a:defRPr>
                <a:latin typeface="Raleway"/>
                <a:ea typeface="Raleway"/>
                <a:cs typeface="Raleway"/>
                <a:sym typeface="Raleway"/>
              </a:defRPr>
            </a:lvl1pPr>
            <a:lvl2pPr marL="914400" lvl="1" indent="-336550">
              <a:spcBef>
                <a:spcPts val="0"/>
              </a:spcBef>
              <a:spcAft>
                <a:spcPts val="0"/>
              </a:spcAft>
              <a:buSzPts val="1700"/>
              <a:buFont typeface="Raleway"/>
              <a:buChar char="▫"/>
              <a:defRPr>
                <a:latin typeface="Raleway"/>
                <a:ea typeface="Raleway"/>
                <a:cs typeface="Raleway"/>
                <a:sym typeface="Raleway"/>
              </a:defRPr>
            </a:lvl2pPr>
            <a:lvl3pPr marL="1371600" lvl="2" indent="-336550">
              <a:spcBef>
                <a:spcPts val="0"/>
              </a:spcBef>
              <a:spcAft>
                <a:spcPts val="0"/>
              </a:spcAft>
              <a:buSzPts val="1700"/>
              <a:buFont typeface="Raleway"/>
              <a:buChar char="▫"/>
              <a:defRPr>
                <a:latin typeface="Raleway"/>
                <a:ea typeface="Raleway"/>
                <a:cs typeface="Raleway"/>
                <a:sym typeface="Raleway"/>
              </a:defRPr>
            </a:lvl3pPr>
            <a:lvl4pPr marL="1828800" lvl="3" indent="-336550">
              <a:spcBef>
                <a:spcPts val="0"/>
              </a:spcBef>
              <a:spcAft>
                <a:spcPts val="0"/>
              </a:spcAft>
              <a:buSzPts val="1700"/>
              <a:buFont typeface="Raleway"/>
              <a:buChar char="▫"/>
              <a:defRPr>
                <a:latin typeface="Raleway"/>
                <a:ea typeface="Raleway"/>
                <a:cs typeface="Raleway"/>
                <a:sym typeface="Raleway"/>
              </a:defRPr>
            </a:lvl4pPr>
            <a:lvl5pPr marL="2286000" lvl="4" indent="-336550">
              <a:spcBef>
                <a:spcPts val="0"/>
              </a:spcBef>
              <a:spcAft>
                <a:spcPts val="0"/>
              </a:spcAft>
              <a:buSzPts val="1700"/>
              <a:buFont typeface="Raleway"/>
              <a:buChar char="▫"/>
              <a:defRPr>
                <a:latin typeface="Raleway"/>
                <a:ea typeface="Raleway"/>
                <a:cs typeface="Raleway"/>
                <a:sym typeface="Raleway"/>
              </a:defRPr>
            </a:lvl5pPr>
            <a:lvl6pPr marL="2743200" lvl="5" indent="-336550">
              <a:spcBef>
                <a:spcPts val="0"/>
              </a:spcBef>
              <a:spcAft>
                <a:spcPts val="0"/>
              </a:spcAft>
              <a:buSzPts val="1700"/>
              <a:buFont typeface="Raleway"/>
              <a:buChar char="▫"/>
              <a:defRPr>
                <a:latin typeface="Raleway"/>
                <a:ea typeface="Raleway"/>
                <a:cs typeface="Raleway"/>
                <a:sym typeface="Raleway"/>
              </a:defRPr>
            </a:lvl6pPr>
            <a:lvl7pPr marL="3200400" lvl="6" indent="-336550">
              <a:spcBef>
                <a:spcPts val="0"/>
              </a:spcBef>
              <a:spcAft>
                <a:spcPts val="0"/>
              </a:spcAft>
              <a:buSzPts val="1700"/>
              <a:buFont typeface="Raleway"/>
              <a:buChar char="▫"/>
              <a:defRPr>
                <a:latin typeface="Raleway"/>
                <a:ea typeface="Raleway"/>
                <a:cs typeface="Raleway"/>
                <a:sym typeface="Raleway"/>
              </a:defRPr>
            </a:lvl7pPr>
            <a:lvl8pPr marL="3657600" lvl="7" indent="-336550">
              <a:spcBef>
                <a:spcPts val="0"/>
              </a:spcBef>
              <a:spcAft>
                <a:spcPts val="0"/>
              </a:spcAft>
              <a:buSzPts val="1700"/>
              <a:buFont typeface="Raleway"/>
              <a:buChar char="▫"/>
              <a:defRPr>
                <a:latin typeface="Raleway"/>
                <a:ea typeface="Raleway"/>
                <a:cs typeface="Raleway"/>
                <a:sym typeface="Raleway"/>
              </a:defRPr>
            </a:lvl8pPr>
            <a:lvl9pPr marL="4114800" lvl="8" indent="-336550">
              <a:spcBef>
                <a:spcPts val="0"/>
              </a:spcBef>
              <a:spcAft>
                <a:spcPts val="0"/>
              </a:spcAft>
              <a:buSzPts val="1700"/>
              <a:buFont typeface="Raleway"/>
              <a:buChar char="▫"/>
              <a:defRPr>
                <a:latin typeface="Raleway"/>
                <a:ea typeface="Raleway"/>
                <a:cs typeface="Raleway"/>
                <a:sym typeface="Raleway"/>
              </a:defRPr>
            </a:lvl9pPr>
          </a:lstStyle>
          <a:p>
            <a:endParaRPr/>
          </a:p>
        </p:txBody>
      </p:sp>
      <p:sp>
        <p:nvSpPr>
          <p:cNvPr id="28" name="Google Shape;28;p5"/>
          <p:cNvSpPr txBox="1">
            <a:spLocks noGrp="1"/>
          </p:cNvSpPr>
          <p:nvPr>
            <p:ph type="sldNum" idx="12"/>
          </p:nvPr>
        </p:nvSpPr>
        <p:spPr>
          <a:xfrm>
            <a:off x="1584200" y="1593200"/>
            <a:ext cx="2927700" cy="3671700"/>
          </a:xfrm>
          <a:prstGeom prst="rect">
            <a:avLst/>
          </a:prstGeom>
          <a:noFill/>
          <a:ln w="952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lvl1pPr lvl="0">
              <a:buNone/>
              <a:defRPr>
                <a:latin typeface="Vidaloka"/>
                <a:ea typeface="Vidaloka"/>
                <a:cs typeface="Vidaloka"/>
                <a:sym typeface="Vidaloka"/>
              </a:defRPr>
            </a:lvl1pPr>
            <a:lvl2pPr lvl="1">
              <a:buNone/>
              <a:defRPr>
                <a:latin typeface="Vidaloka"/>
                <a:ea typeface="Vidaloka"/>
                <a:cs typeface="Vidaloka"/>
                <a:sym typeface="Vidaloka"/>
              </a:defRPr>
            </a:lvl2pPr>
            <a:lvl3pPr lvl="2">
              <a:buNone/>
              <a:defRPr>
                <a:latin typeface="Vidaloka"/>
                <a:ea typeface="Vidaloka"/>
                <a:cs typeface="Vidaloka"/>
                <a:sym typeface="Vidaloka"/>
              </a:defRPr>
            </a:lvl3pPr>
            <a:lvl4pPr lvl="3">
              <a:buNone/>
              <a:defRPr>
                <a:latin typeface="Vidaloka"/>
                <a:ea typeface="Vidaloka"/>
                <a:cs typeface="Vidaloka"/>
                <a:sym typeface="Vidaloka"/>
              </a:defRPr>
            </a:lvl4pPr>
            <a:lvl5pPr lvl="4">
              <a:buNone/>
              <a:defRPr>
                <a:latin typeface="Vidaloka"/>
                <a:ea typeface="Vidaloka"/>
                <a:cs typeface="Vidaloka"/>
                <a:sym typeface="Vidaloka"/>
              </a:defRPr>
            </a:lvl5pPr>
            <a:lvl6pPr lvl="5">
              <a:buNone/>
              <a:defRPr>
                <a:latin typeface="Vidaloka"/>
                <a:ea typeface="Vidaloka"/>
                <a:cs typeface="Vidaloka"/>
                <a:sym typeface="Vidaloka"/>
              </a:defRPr>
            </a:lvl6pPr>
            <a:lvl7pPr lvl="6">
              <a:buNone/>
              <a:defRPr>
                <a:latin typeface="Vidaloka"/>
                <a:ea typeface="Vidaloka"/>
                <a:cs typeface="Vidaloka"/>
                <a:sym typeface="Vidaloka"/>
              </a:defRPr>
            </a:lvl7pPr>
            <a:lvl8pPr lvl="7">
              <a:buNone/>
              <a:defRPr>
                <a:latin typeface="Vidaloka"/>
                <a:ea typeface="Vidaloka"/>
                <a:cs typeface="Vidaloka"/>
                <a:sym typeface="Vidaloka"/>
              </a:defRPr>
            </a:lvl8pPr>
            <a:lvl9pPr lvl="8">
              <a:buNone/>
              <a:defRPr>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9"/>
        <p:cNvGrpSpPr/>
        <p:nvPr/>
      </p:nvGrpSpPr>
      <p:grpSpPr>
        <a:xfrm>
          <a:off x="0" y="0"/>
          <a:ext cx="0" cy="0"/>
          <a:chOff x="0" y="0"/>
          <a:chExt cx="0" cy="0"/>
        </a:xfrm>
      </p:grpSpPr>
      <p:sp>
        <p:nvSpPr>
          <p:cNvPr id="30" name="Google Shape;30;p6"/>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1" name="Google Shape;31;p6"/>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lstStyle>
            <a:lvl1pPr lvl="0">
              <a:spcBef>
                <a:spcPts val="0"/>
              </a:spcBef>
              <a:spcAft>
                <a:spcPts val="0"/>
              </a:spcAft>
              <a:buSzPts val="19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2" name="Google Shape;32;p6"/>
          <p:cNvSpPr txBox="1">
            <a:spLocks noGrp="1"/>
          </p:cNvSpPr>
          <p:nvPr>
            <p:ph type="body" idx="1"/>
          </p:nvPr>
        </p:nvSpPr>
        <p:spPr>
          <a:xfrm>
            <a:off x="6640067" y="1799233"/>
            <a:ext cx="2398800" cy="3472500"/>
          </a:xfrm>
          <a:prstGeom prst="rect">
            <a:avLst/>
          </a:prstGeom>
        </p:spPr>
        <p:txBody>
          <a:bodyPr spcFirstLastPara="1" wrap="square" lIns="121900" tIns="121900" rIns="121900" bIns="121900" anchor="t" anchorCtr="0"/>
          <a:lstStyle>
            <a:lvl1pPr marL="457200" lvl="0" indent="-330200">
              <a:spcBef>
                <a:spcPts val="8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3" name="Google Shape;33;p6"/>
          <p:cNvSpPr txBox="1">
            <a:spLocks noGrp="1"/>
          </p:cNvSpPr>
          <p:nvPr>
            <p:ph type="body" idx="2"/>
          </p:nvPr>
        </p:nvSpPr>
        <p:spPr>
          <a:xfrm>
            <a:off x="9183463" y="1799233"/>
            <a:ext cx="2398800" cy="3472500"/>
          </a:xfrm>
          <a:prstGeom prst="rect">
            <a:avLst/>
          </a:prstGeom>
        </p:spPr>
        <p:txBody>
          <a:bodyPr spcFirstLastPara="1" wrap="square" lIns="121900" tIns="121900" rIns="121900" bIns="121900" anchor="t" anchorCtr="0"/>
          <a:lstStyle>
            <a:lvl1pPr marL="457200" lvl="0" indent="-330200">
              <a:spcBef>
                <a:spcPts val="80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4" name="Google Shape;34;p6"/>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7"/>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p7"/>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lstStyle>
            <a:lvl1pPr lvl="0">
              <a:spcBef>
                <a:spcPts val="0"/>
              </a:spcBef>
              <a:spcAft>
                <a:spcPts val="0"/>
              </a:spcAft>
              <a:buSzPts val="1900"/>
              <a:buNone/>
              <a:defRPr/>
            </a:lvl1pPr>
            <a:lvl2pPr lvl="1">
              <a:spcBef>
                <a:spcPts val="0"/>
              </a:spcBef>
              <a:spcAft>
                <a:spcPts val="0"/>
              </a:spcAft>
              <a:buSzPts val="1900"/>
              <a:buNone/>
              <a:defRPr/>
            </a:lvl2pPr>
            <a:lvl3pPr lvl="2">
              <a:spcBef>
                <a:spcPts val="0"/>
              </a:spcBef>
              <a:spcAft>
                <a:spcPts val="0"/>
              </a:spcAft>
              <a:buSzPts val="1900"/>
              <a:buNone/>
              <a:defRPr/>
            </a:lvl3pPr>
            <a:lvl4pPr lvl="3">
              <a:spcBef>
                <a:spcPts val="0"/>
              </a:spcBef>
              <a:spcAft>
                <a:spcPts val="0"/>
              </a:spcAft>
              <a:buSzPts val="1900"/>
              <a:buNone/>
              <a:defRPr/>
            </a:lvl4pPr>
            <a:lvl5pPr lvl="4">
              <a:spcBef>
                <a:spcPts val="0"/>
              </a:spcBef>
              <a:spcAft>
                <a:spcPts val="0"/>
              </a:spcAft>
              <a:buSzPts val="1900"/>
              <a:buNone/>
              <a:defRPr/>
            </a:lvl5pPr>
            <a:lvl6pPr lvl="5">
              <a:spcBef>
                <a:spcPts val="0"/>
              </a:spcBef>
              <a:spcAft>
                <a:spcPts val="0"/>
              </a:spcAft>
              <a:buSzPts val="1900"/>
              <a:buNone/>
              <a:defRPr/>
            </a:lvl6pPr>
            <a:lvl7pPr lvl="6">
              <a:spcBef>
                <a:spcPts val="0"/>
              </a:spcBef>
              <a:spcAft>
                <a:spcPts val="0"/>
              </a:spcAft>
              <a:buSzPts val="1900"/>
              <a:buNone/>
              <a:defRPr/>
            </a:lvl7pPr>
            <a:lvl8pPr lvl="7">
              <a:spcBef>
                <a:spcPts val="0"/>
              </a:spcBef>
              <a:spcAft>
                <a:spcPts val="0"/>
              </a:spcAft>
              <a:buSzPts val="1900"/>
              <a:buNone/>
              <a:defRPr/>
            </a:lvl8pPr>
            <a:lvl9pPr lvl="8">
              <a:spcBef>
                <a:spcPts val="0"/>
              </a:spcBef>
              <a:spcAft>
                <a:spcPts val="0"/>
              </a:spcAft>
              <a:buSzPts val="1900"/>
              <a:buNone/>
              <a:defRPr/>
            </a:lvl9pPr>
          </a:lstStyle>
          <a:p>
            <a:endParaRPr/>
          </a:p>
        </p:txBody>
      </p:sp>
      <p:sp>
        <p:nvSpPr>
          <p:cNvPr id="38" name="Google Shape;38;p7"/>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9"/>
        <p:cNvGrpSpPr/>
        <p:nvPr/>
      </p:nvGrpSpPr>
      <p:grpSpPr>
        <a:xfrm>
          <a:off x="0" y="0"/>
          <a:ext cx="0" cy="0"/>
          <a:chOff x="0" y="0"/>
          <a:chExt cx="0" cy="0"/>
        </a:xfrm>
      </p:grpSpPr>
      <p:sp>
        <p:nvSpPr>
          <p:cNvPr id="40" name="Google Shape;40;p8"/>
          <p:cNvSpPr/>
          <p:nvPr/>
        </p:nvSpPr>
        <p:spPr>
          <a:xfrm>
            <a:off x="0" y="0"/>
            <a:ext cx="6096000" cy="6858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1" name="Google Shape;41;p8"/>
          <p:cNvSpPr txBox="1">
            <a:spLocks noGrp="1"/>
          </p:cNvSpPr>
          <p:nvPr>
            <p:ph type="body" idx="1"/>
          </p:nvPr>
        </p:nvSpPr>
        <p:spPr>
          <a:xfrm>
            <a:off x="6096000" y="5468667"/>
            <a:ext cx="6096000" cy="692700"/>
          </a:xfrm>
          <a:prstGeom prst="rect">
            <a:avLst/>
          </a:prstGeom>
        </p:spPr>
        <p:txBody>
          <a:bodyPr spcFirstLastPara="1" wrap="square" lIns="121900" tIns="121900" rIns="121900" bIns="121900" anchor="t" anchorCtr="0"/>
          <a:lstStyle>
            <a:lvl1pPr marL="457200" lvl="0" indent="-228600" algn="ctr">
              <a:spcBef>
                <a:spcPts val="500"/>
              </a:spcBef>
              <a:spcAft>
                <a:spcPts val="0"/>
              </a:spcAft>
              <a:buSzPts val="1600"/>
              <a:buNone/>
              <a:defRPr sz="1600"/>
            </a:lvl1pPr>
          </a:lstStyle>
          <a:p>
            <a:endParaRPr/>
          </a:p>
        </p:txBody>
      </p:sp>
      <p:sp>
        <p:nvSpPr>
          <p:cNvPr id="42" name="Google Shape;42;p8"/>
          <p:cNvSpPr txBox="1">
            <a:spLocks noGrp="1"/>
          </p:cNvSpPr>
          <p:nvPr>
            <p:ph type="sldNum" idx="12"/>
          </p:nvPr>
        </p:nvSpPr>
        <p:spPr>
          <a:xfrm>
            <a:off x="1584200" y="1593200"/>
            <a:ext cx="2927700" cy="3671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dark" type="blank">
  <p:cSld name="BLANK">
    <p:bg>
      <p:bgPr>
        <a:solidFill>
          <a:srgbClr val="1D1D1B"/>
        </a:solidFill>
        <a:effectLst/>
      </p:bgPr>
    </p:bg>
    <p:spTree>
      <p:nvGrpSpPr>
        <p:cNvPr id="1" name="Shape 43"/>
        <p:cNvGrpSpPr/>
        <p:nvPr/>
      </p:nvGrpSpPr>
      <p:grpSpPr>
        <a:xfrm>
          <a:off x="0" y="0"/>
          <a:ext cx="0" cy="0"/>
          <a:chOff x="0" y="0"/>
          <a:chExt cx="0" cy="0"/>
        </a:xfrm>
      </p:grpSpPr>
      <p:sp>
        <p:nvSpPr>
          <p:cNvPr id="44" name="Google Shape;44;p9"/>
          <p:cNvSpPr/>
          <p:nvPr/>
        </p:nvSpPr>
        <p:spPr>
          <a:xfrm>
            <a:off x="1584600" y="1593200"/>
            <a:ext cx="9022800" cy="36717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5" name="Google Shape;45;p9"/>
          <p:cNvSpPr txBox="1">
            <a:spLocks noGrp="1"/>
          </p:cNvSpPr>
          <p:nvPr>
            <p:ph type="sldNum" idx="12"/>
          </p:nvPr>
        </p:nvSpPr>
        <p:spPr>
          <a:xfrm>
            <a:off x="1584200" y="5264800"/>
            <a:ext cx="9022800" cy="1593300"/>
          </a:xfrm>
          <a:prstGeom prst="rect">
            <a:avLst/>
          </a:prstGeom>
          <a:noFill/>
          <a:ln>
            <a:noFill/>
          </a:ln>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light">
  <p:cSld name="BLANK_1">
    <p:bg>
      <p:bgPr>
        <a:solidFill>
          <a:srgbClr val="FFFFFF"/>
        </a:solidFill>
        <a:effectLst/>
      </p:bgPr>
    </p:bg>
    <p:spTree>
      <p:nvGrpSpPr>
        <p:cNvPr id="1" name="Shape 46"/>
        <p:cNvGrpSpPr/>
        <p:nvPr/>
      </p:nvGrpSpPr>
      <p:grpSpPr>
        <a:xfrm>
          <a:off x="0" y="0"/>
          <a:ext cx="0" cy="0"/>
          <a:chOff x="0" y="0"/>
          <a:chExt cx="0" cy="0"/>
        </a:xfrm>
      </p:grpSpPr>
      <p:sp>
        <p:nvSpPr>
          <p:cNvPr id="47" name="Google Shape;47;p10"/>
          <p:cNvSpPr/>
          <p:nvPr/>
        </p:nvSpPr>
        <p:spPr>
          <a:xfrm>
            <a:off x="1584600" y="1593200"/>
            <a:ext cx="9022800" cy="3671700"/>
          </a:xfrm>
          <a:prstGeom prst="rect">
            <a:avLst/>
          </a:prstGeom>
          <a:noFill/>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8" name="Google Shape;48;p10"/>
          <p:cNvSpPr txBox="1">
            <a:spLocks noGrp="1"/>
          </p:cNvSpPr>
          <p:nvPr>
            <p:ph type="sldNum" idx="12"/>
          </p:nvPr>
        </p:nvSpPr>
        <p:spPr>
          <a:xfrm>
            <a:off x="1584600" y="5264800"/>
            <a:ext cx="9022800" cy="1593300"/>
          </a:xfrm>
          <a:prstGeom prst="rect">
            <a:avLst/>
          </a:prstGeom>
          <a:noFill/>
          <a:ln>
            <a:noFill/>
          </a:ln>
        </p:spPr>
        <p:txBody>
          <a:bodyPr spcFirstLastPara="1" wrap="square" lIns="121900" tIns="121900" rIns="121900" bIns="121900" anchor="ctr" anchorCtr="0">
            <a:noAutofit/>
          </a:bodyPr>
          <a:lstStyle>
            <a:lvl1pPr lvl="0" rtl="0">
              <a:buNone/>
              <a:defRPr>
                <a:solidFill>
                  <a:srgbClr val="1D1D1B"/>
                </a:solidFill>
              </a:defRPr>
            </a:lvl1pPr>
            <a:lvl2pPr lvl="1" rtl="0">
              <a:buNone/>
              <a:defRPr>
                <a:solidFill>
                  <a:srgbClr val="1D1D1B"/>
                </a:solidFill>
              </a:defRPr>
            </a:lvl2pPr>
            <a:lvl3pPr lvl="2" rtl="0">
              <a:buNone/>
              <a:defRPr>
                <a:solidFill>
                  <a:srgbClr val="1D1D1B"/>
                </a:solidFill>
              </a:defRPr>
            </a:lvl3pPr>
            <a:lvl4pPr lvl="3" rtl="0">
              <a:buNone/>
              <a:defRPr>
                <a:solidFill>
                  <a:srgbClr val="1D1D1B"/>
                </a:solidFill>
              </a:defRPr>
            </a:lvl4pPr>
            <a:lvl5pPr lvl="4" rtl="0">
              <a:buNone/>
              <a:defRPr>
                <a:solidFill>
                  <a:srgbClr val="1D1D1B"/>
                </a:solidFill>
              </a:defRPr>
            </a:lvl5pPr>
            <a:lvl6pPr lvl="5" rtl="0">
              <a:buNone/>
              <a:defRPr>
                <a:solidFill>
                  <a:srgbClr val="1D1D1B"/>
                </a:solidFill>
              </a:defRPr>
            </a:lvl6pPr>
            <a:lvl7pPr lvl="6" rtl="0">
              <a:buNone/>
              <a:defRPr>
                <a:solidFill>
                  <a:srgbClr val="1D1D1B"/>
                </a:solidFill>
              </a:defRPr>
            </a:lvl7pPr>
            <a:lvl8pPr lvl="7" rtl="0">
              <a:buNone/>
              <a:defRPr>
                <a:solidFill>
                  <a:srgbClr val="1D1D1B"/>
                </a:solidFill>
              </a:defRPr>
            </a:lvl8pPr>
            <a:lvl9pPr lvl="8" rtl="0">
              <a:buNone/>
              <a:defRPr>
                <a:solidFill>
                  <a:srgbClr val="1D1D1B"/>
                </a:solidFill>
              </a:defRPr>
            </a:lvl9pPr>
          </a:lstStyle>
          <a:p>
            <a:pPr marL="0" lvl="0" indent="0" algn="ctr" rtl="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044867" y="274633"/>
            <a:ext cx="4198500" cy="1143300"/>
          </a:xfrm>
          <a:prstGeom prst="rect">
            <a:avLst/>
          </a:prstGeom>
          <a:noFill/>
          <a:ln>
            <a:noFill/>
          </a:ln>
        </p:spPr>
        <p:txBody>
          <a:bodyPr spcFirstLastPara="1" wrap="square" lIns="121900" tIns="121900" rIns="121900" bIns="121900" anchor="b" anchorCtr="0"/>
          <a:lstStyle>
            <a:lvl1pPr lvl="0"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1pPr>
            <a:lvl2pPr lvl="1"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2pPr>
            <a:lvl3pPr lvl="2"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3pPr>
            <a:lvl4pPr lvl="3"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4pPr>
            <a:lvl5pPr lvl="4"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5pPr>
            <a:lvl6pPr lvl="5"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6pPr>
            <a:lvl7pPr lvl="6"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7pPr>
            <a:lvl8pPr lvl="7"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8pPr>
            <a:lvl9pPr lvl="8" algn="ctr">
              <a:spcBef>
                <a:spcPts val="0"/>
              </a:spcBef>
              <a:spcAft>
                <a:spcPts val="0"/>
              </a:spcAft>
              <a:buClr>
                <a:srgbClr val="1D1D1B"/>
              </a:buClr>
              <a:buSzPts val="1900"/>
              <a:buFont typeface="Montserrat"/>
              <a:buNone/>
              <a:defRPr sz="1900" b="1">
                <a:solidFill>
                  <a:srgbClr val="1D1D1B"/>
                </a:solidFill>
                <a:latin typeface="Montserrat"/>
                <a:ea typeface="Montserrat"/>
                <a:cs typeface="Montserrat"/>
                <a:sym typeface="Montserrat"/>
              </a:defRPr>
            </a:lvl9pPr>
          </a:lstStyle>
          <a:p>
            <a:endParaRPr/>
          </a:p>
        </p:txBody>
      </p:sp>
      <p:sp>
        <p:nvSpPr>
          <p:cNvPr id="11" name="Google Shape;11;p1"/>
          <p:cNvSpPr txBox="1">
            <a:spLocks noGrp="1"/>
          </p:cNvSpPr>
          <p:nvPr>
            <p:ph type="body" idx="1"/>
          </p:nvPr>
        </p:nvSpPr>
        <p:spPr>
          <a:xfrm>
            <a:off x="6668800" y="1900033"/>
            <a:ext cx="4950300" cy="4438800"/>
          </a:xfrm>
          <a:prstGeom prst="rect">
            <a:avLst/>
          </a:prstGeom>
          <a:noFill/>
          <a:ln>
            <a:noFill/>
          </a:ln>
        </p:spPr>
        <p:txBody>
          <a:bodyPr spcFirstLastPara="1" wrap="square" lIns="121900" tIns="121900" rIns="121900" bIns="121900" anchor="t" anchorCtr="0"/>
          <a:lstStyle>
            <a:lvl1pPr marL="457200" lvl="0" indent="-336550">
              <a:lnSpc>
                <a:spcPct val="115000"/>
              </a:lnSpc>
              <a:spcBef>
                <a:spcPts val="800"/>
              </a:spcBef>
              <a:spcAft>
                <a:spcPts val="0"/>
              </a:spcAft>
              <a:buClr>
                <a:srgbClr val="576574"/>
              </a:buClr>
              <a:buSzPts val="1700"/>
              <a:buFont typeface="Raleway"/>
              <a:buChar char="▫"/>
              <a:defRPr sz="1700">
                <a:solidFill>
                  <a:srgbClr val="576574"/>
                </a:solidFill>
                <a:latin typeface="Raleway"/>
                <a:ea typeface="Raleway"/>
                <a:cs typeface="Raleway"/>
                <a:sym typeface="Raleway"/>
              </a:defRPr>
            </a:lvl1pPr>
            <a:lvl2pPr marL="914400" lvl="1"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2pPr>
            <a:lvl3pPr marL="1371600" lvl="2"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3pPr>
            <a:lvl4pPr marL="1828800" lvl="3"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4pPr>
            <a:lvl5pPr marL="2286000" lvl="4"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5pPr>
            <a:lvl6pPr marL="2743200" lvl="5"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6pPr>
            <a:lvl7pPr marL="3200400" lvl="6"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7pPr>
            <a:lvl8pPr marL="3657600" lvl="7"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8pPr>
            <a:lvl9pPr marL="4114800" lvl="8" indent="-336550">
              <a:lnSpc>
                <a:spcPct val="115000"/>
              </a:lnSpc>
              <a:spcBef>
                <a:spcPts val="0"/>
              </a:spcBef>
              <a:spcAft>
                <a:spcPts val="0"/>
              </a:spcAft>
              <a:buClr>
                <a:srgbClr val="576574"/>
              </a:buClr>
              <a:buSzPts val="1700"/>
              <a:buFont typeface="Raleway"/>
              <a:buChar char="▫"/>
              <a:defRPr sz="1700">
                <a:solidFill>
                  <a:srgbClr val="576574"/>
                </a:solidFill>
                <a:latin typeface="Raleway"/>
                <a:ea typeface="Raleway"/>
                <a:cs typeface="Raleway"/>
                <a:sym typeface="Raleway"/>
              </a:defRPr>
            </a:lvl9pPr>
          </a:lstStyle>
          <a:p>
            <a:endParaRPr/>
          </a:p>
        </p:txBody>
      </p:sp>
      <p:sp>
        <p:nvSpPr>
          <p:cNvPr id="12" name="Google Shape;12;p1"/>
          <p:cNvSpPr txBox="1">
            <a:spLocks noGrp="1"/>
          </p:cNvSpPr>
          <p:nvPr>
            <p:ph type="sldNum" idx="12"/>
          </p:nvPr>
        </p:nvSpPr>
        <p:spPr>
          <a:xfrm>
            <a:off x="1584200" y="1593200"/>
            <a:ext cx="2927700" cy="3671700"/>
          </a:xfrm>
          <a:prstGeom prst="rect">
            <a:avLst/>
          </a:prstGeom>
          <a:noFill/>
          <a:ln w="9525" cap="flat" cmpd="sng">
            <a:solidFill>
              <a:srgbClr val="FFFFFF"/>
            </a:solidFill>
            <a:prstDash val="solid"/>
            <a:miter lim="8000"/>
            <a:headEnd type="none" w="sm" len="sm"/>
            <a:tailEnd type="none" w="sm" len="sm"/>
          </a:ln>
        </p:spPr>
        <p:txBody>
          <a:bodyPr spcFirstLastPara="1" wrap="square" lIns="121900" tIns="121900" rIns="121900" bIns="121900" anchor="ctr" anchorCtr="0">
            <a:noAutofit/>
          </a:bodyPr>
          <a:lstStyle>
            <a:lvl1pPr lvl="0" algn="ctr" rtl="0">
              <a:buNone/>
              <a:defRPr sz="8000">
                <a:solidFill>
                  <a:srgbClr val="FFFFFF"/>
                </a:solidFill>
                <a:latin typeface="Vidaloka"/>
                <a:ea typeface="Vidaloka"/>
                <a:cs typeface="Vidaloka"/>
                <a:sym typeface="Vidaloka"/>
              </a:defRPr>
            </a:lvl1pPr>
            <a:lvl2pPr lvl="1" algn="ctr" rtl="0">
              <a:buNone/>
              <a:defRPr sz="8000">
                <a:solidFill>
                  <a:srgbClr val="FFFFFF"/>
                </a:solidFill>
                <a:latin typeface="Vidaloka"/>
                <a:ea typeface="Vidaloka"/>
                <a:cs typeface="Vidaloka"/>
                <a:sym typeface="Vidaloka"/>
              </a:defRPr>
            </a:lvl2pPr>
            <a:lvl3pPr lvl="2" algn="ctr" rtl="0">
              <a:buNone/>
              <a:defRPr sz="8000">
                <a:solidFill>
                  <a:srgbClr val="FFFFFF"/>
                </a:solidFill>
                <a:latin typeface="Vidaloka"/>
                <a:ea typeface="Vidaloka"/>
                <a:cs typeface="Vidaloka"/>
                <a:sym typeface="Vidaloka"/>
              </a:defRPr>
            </a:lvl3pPr>
            <a:lvl4pPr lvl="3" algn="ctr" rtl="0">
              <a:buNone/>
              <a:defRPr sz="8000">
                <a:solidFill>
                  <a:srgbClr val="FFFFFF"/>
                </a:solidFill>
                <a:latin typeface="Vidaloka"/>
                <a:ea typeface="Vidaloka"/>
                <a:cs typeface="Vidaloka"/>
                <a:sym typeface="Vidaloka"/>
              </a:defRPr>
            </a:lvl4pPr>
            <a:lvl5pPr lvl="4" algn="ctr" rtl="0">
              <a:buNone/>
              <a:defRPr sz="8000">
                <a:solidFill>
                  <a:srgbClr val="FFFFFF"/>
                </a:solidFill>
                <a:latin typeface="Vidaloka"/>
                <a:ea typeface="Vidaloka"/>
                <a:cs typeface="Vidaloka"/>
                <a:sym typeface="Vidaloka"/>
              </a:defRPr>
            </a:lvl5pPr>
            <a:lvl6pPr lvl="5" algn="ctr" rtl="0">
              <a:buNone/>
              <a:defRPr sz="8000">
                <a:solidFill>
                  <a:srgbClr val="FFFFFF"/>
                </a:solidFill>
                <a:latin typeface="Vidaloka"/>
                <a:ea typeface="Vidaloka"/>
                <a:cs typeface="Vidaloka"/>
                <a:sym typeface="Vidaloka"/>
              </a:defRPr>
            </a:lvl6pPr>
            <a:lvl7pPr lvl="6" algn="ctr" rtl="0">
              <a:buNone/>
              <a:defRPr sz="8000">
                <a:solidFill>
                  <a:srgbClr val="FFFFFF"/>
                </a:solidFill>
                <a:latin typeface="Vidaloka"/>
                <a:ea typeface="Vidaloka"/>
                <a:cs typeface="Vidaloka"/>
                <a:sym typeface="Vidaloka"/>
              </a:defRPr>
            </a:lvl7pPr>
            <a:lvl8pPr lvl="7" algn="ctr" rtl="0">
              <a:buNone/>
              <a:defRPr sz="8000">
                <a:solidFill>
                  <a:srgbClr val="FFFFFF"/>
                </a:solidFill>
                <a:latin typeface="Vidaloka"/>
                <a:ea typeface="Vidaloka"/>
                <a:cs typeface="Vidaloka"/>
                <a:sym typeface="Vidaloka"/>
              </a:defRPr>
            </a:lvl8pPr>
            <a:lvl9pPr lvl="8" algn="ctr" rtl="0">
              <a:buNone/>
              <a:defRPr sz="8000">
                <a:solidFill>
                  <a:srgbClr val="FFFFFF"/>
                </a:solidFill>
                <a:latin typeface="Vidaloka"/>
                <a:ea typeface="Vidaloka"/>
                <a:cs typeface="Vidaloka"/>
                <a:sym typeface="Vidaloka"/>
              </a:defRPr>
            </a:lvl9pPr>
          </a:lstStyle>
          <a:p>
            <a:pPr marL="0" lvl="0" indent="0" algn="ctr" rtl="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3"/>
          <p:cNvPicPr preferRelativeResize="0"/>
          <p:nvPr/>
        </p:nvPicPr>
        <p:blipFill rotWithShape="1">
          <a:blip r:embed="rId3">
            <a:alphaModFix amt="63000"/>
          </a:blip>
          <a:srcRect l="10033" r="17576"/>
          <a:stretch/>
        </p:blipFill>
        <p:spPr>
          <a:xfrm>
            <a:off x="0" y="0"/>
            <a:ext cx="12192000" cy="6858000"/>
          </a:xfrm>
          <a:prstGeom prst="rect">
            <a:avLst/>
          </a:prstGeom>
          <a:noFill/>
          <a:ln>
            <a:noFill/>
          </a:ln>
        </p:spPr>
      </p:pic>
      <p:sp>
        <p:nvSpPr>
          <p:cNvPr id="68" name="Google Shape;68;p13"/>
          <p:cNvSpPr txBox="1">
            <a:spLocks noGrp="1"/>
          </p:cNvSpPr>
          <p:nvPr>
            <p:ph type="ctrTitle"/>
          </p:nvPr>
        </p:nvSpPr>
        <p:spPr>
          <a:xfrm>
            <a:off x="3855000" y="1714800"/>
            <a:ext cx="4482000" cy="3428400"/>
          </a:xfrm>
          <a:prstGeom prst="rect">
            <a:avLst/>
          </a:prstGeom>
          <a:no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6000"/>
              <a:buFont typeface="Calibri"/>
              <a:buNone/>
            </a:pPr>
            <a:r>
              <a:rPr lang="fi-FI" sz="2000">
                <a:solidFill>
                  <a:srgbClr val="1D1D1B"/>
                </a:solidFill>
              </a:rPr>
              <a:t> </a:t>
            </a:r>
            <a:endParaRPr sz="2000" b="0">
              <a:solidFill>
                <a:srgbClr val="1D1D1B"/>
              </a:solidFill>
              <a:latin typeface="Montserrat Medium"/>
              <a:ea typeface="Montserrat Medium"/>
              <a:cs typeface="Montserrat Medium"/>
              <a:sym typeface="Montserrat Medium"/>
            </a:endParaRPr>
          </a:p>
        </p:txBody>
      </p:sp>
      <p:sp>
        <p:nvSpPr>
          <p:cNvPr id="69" name="Google Shape;69;p13"/>
          <p:cNvSpPr txBox="1">
            <a:spLocks noGrp="1"/>
          </p:cNvSpPr>
          <p:nvPr>
            <p:ph type="ctrTitle"/>
          </p:nvPr>
        </p:nvSpPr>
        <p:spPr>
          <a:xfrm>
            <a:off x="3981450" y="1814550"/>
            <a:ext cx="4229100" cy="32289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2"/>
              </a:buClr>
              <a:buSzPts val="6000"/>
              <a:buFont typeface="Calibri"/>
              <a:buNone/>
            </a:pPr>
            <a:r>
              <a:rPr lang="fi-FI" sz="2000" dirty="0">
                <a:solidFill>
                  <a:srgbClr val="1D1D1B"/>
                </a:solidFill>
                <a:latin typeface="Arial Nova Cond" panose="020B0506020202020204" pitchFamily="34" charset="0"/>
              </a:rPr>
              <a:t>RAKENNETTU YMPÄRISTÖ</a:t>
            </a:r>
            <a:endParaRPr sz="2000" dirty="0">
              <a:solidFill>
                <a:srgbClr val="1D1D1B"/>
              </a:solidFill>
              <a:latin typeface="Arial Nova Cond" panose="020B0506020202020204" pitchFamily="34" charset="0"/>
            </a:endParaRPr>
          </a:p>
          <a:p>
            <a:pPr marL="0" marR="0" lvl="0" indent="0" algn="ctr" rtl="0">
              <a:lnSpc>
                <a:spcPct val="90000"/>
              </a:lnSpc>
              <a:spcBef>
                <a:spcPts val="0"/>
              </a:spcBef>
              <a:spcAft>
                <a:spcPts val="0"/>
              </a:spcAft>
              <a:buClr>
                <a:schemeClr val="dk2"/>
              </a:buClr>
              <a:buSzPts val="6000"/>
              <a:buFont typeface="Calibri"/>
              <a:buNone/>
            </a:pPr>
            <a:endParaRPr sz="2000" dirty="0">
              <a:solidFill>
                <a:srgbClr val="1D1D1B"/>
              </a:solidFill>
              <a:latin typeface="Arial Nova Cond" panose="020B0506020202020204" pitchFamily="34" charset="0"/>
            </a:endParaRPr>
          </a:p>
          <a:p>
            <a:pPr marL="0" marR="0" lvl="0" indent="0" algn="ctr" rtl="0">
              <a:lnSpc>
                <a:spcPct val="90000"/>
              </a:lnSpc>
              <a:spcBef>
                <a:spcPts val="0"/>
              </a:spcBef>
              <a:spcAft>
                <a:spcPts val="0"/>
              </a:spcAft>
              <a:buClr>
                <a:schemeClr val="dk2"/>
              </a:buClr>
              <a:buSzPts val="6000"/>
              <a:buFont typeface="Calibri"/>
              <a:buNone/>
            </a:pPr>
            <a:r>
              <a:rPr lang="fi-FI" sz="2000" b="0" dirty="0">
                <a:solidFill>
                  <a:srgbClr val="1D1D1B"/>
                </a:solidFill>
                <a:latin typeface="Arial Nova Cond" panose="020B0506020202020204" pitchFamily="34" charset="0"/>
                <a:ea typeface="Montserrat Medium"/>
                <a:cs typeface="Montserrat Medium"/>
                <a:sym typeface="Montserrat Medium"/>
              </a:rPr>
              <a:t>Insinööritieteiden korkeakoulu</a:t>
            </a:r>
            <a:endParaRPr sz="2000" b="0" dirty="0">
              <a:solidFill>
                <a:srgbClr val="1D1D1B"/>
              </a:solidFill>
              <a:latin typeface="Arial Nova Cond" panose="020B0506020202020204" pitchFamily="34" charset="0"/>
              <a:ea typeface="Montserrat Medium"/>
              <a:cs typeface="Montserrat Medium"/>
              <a:sym typeface="Montserrat Medium"/>
            </a:endParaRPr>
          </a:p>
          <a:p>
            <a:pPr marL="0" marR="0" lvl="0" indent="0" algn="ctr" rtl="0">
              <a:lnSpc>
                <a:spcPct val="90000"/>
              </a:lnSpc>
              <a:spcBef>
                <a:spcPts val="0"/>
              </a:spcBef>
              <a:spcAft>
                <a:spcPts val="0"/>
              </a:spcAft>
              <a:buClr>
                <a:schemeClr val="dk2"/>
              </a:buClr>
              <a:buSzPts val="6000"/>
              <a:buFont typeface="Calibri"/>
              <a:buNone/>
            </a:pPr>
            <a:r>
              <a:rPr lang="fi-FI" sz="2000" b="0" dirty="0">
                <a:solidFill>
                  <a:srgbClr val="1D1D1B"/>
                </a:solidFill>
                <a:latin typeface="Arial Nova Cond" panose="020B0506020202020204" pitchFamily="34" charset="0"/>
                <a:ea typeface="Montserrat Medium"/>
                <a:cs typeface="Montserrat Medium"/>
                <a:sym typeface="Montserrat Medium"/>
              </a:rPr>
              <a:t>Aalto-yliopisto</a:t>
            </a:r>
            <a:endParaRPr sz="2000" b="0" dirty="0">
              <a:solidFill>
                <a:srgbClr val="1D1D1B"/>
              </a:solidFill>
              <a:latin typeface="Arial Nova Cond" panose="020B0506020202020204" pitchFamily="34" charset="0"/>
              <a:ea typeface="Montserrat Medium"/>
              <a:cs typeface="Montserrat Medium"/>
              <a:sym typeface="Montserrat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3"/>
        <p:cNvGrpSpPr/>
        <p:nvPr/>
      </p:nvGrpSpPr>
      <p:grpSpPr>
        <a:xfrm>
          <a:off x="0" y="0"/>
          <a:ext cx="0" cy="0"/>
          <a:chOff x="0" y="0"/>
          <a:chExt cx="0" cy="0"/>
        </a:xfrm>
      </p:grpSpPr>
      <p:pic>
        <p:nvPicPr>
          <p:cNvPr id="154" name="Google Shape;154;p21" descr="Related image"/>
          <p:cNvPicPr preferRelativeResize="0"/>
          <p:nvPr/>
        </p:nvPicPr>
        <p:blipFill rotWithShape="1">
          <a:blip r:embed="rId3">
            <a:alphaModFix amt="60000"/>
          </a:blip>
          <a:srcRect t="22266" b="8563"/>
          <a:stretch/>
        </p:blipFill>
        <p:spPr>
          <a:xfrm>
            <a:off x="0" y="0"/>
            <a:ext cx="12191999" cy="6857999"/>
          </a:xfrm>
          <a:prstGeom prst="rect">
            <a:avLst/>
          </a:prstGeom>
          <a:noFill/>
          <a:ln>
            <a:noFill/>
          </a:ln>
        </p:spPr>
      </p:pic>
      <p:sp>
        <p:nvSpPr>
          <p:cNvPr id="155" name="Google Shape;155;p21"/>
          <p:cNvSpPr txBox="1">
            <a:spLocks noGrp="1"/>
          </p:cNvSpPr>
          <p:nvPr>
            <p:ph type="ctrTitle"/>
          </p:nvPr>
        </p:nvSpPr>
        <p:spPr>
          <a:xfrm>
            <a:off x="1233600" y="1233600"/>
            <a:ext cx="9724500" cy="43908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endParaRPr dirty="0"/>
          </a:p>
          <a:p>
            <a:pPr marL="0" lvl="0" indent="0" algn="ctr" rtl="0">
              <a:spcBef>
                <a:spcPts val="0"/>
              </a:spcBef>
              <a:spcAft>
                <a:spcPts val="0"/>
              </a:spcAft>
              <a:buNone/>
            </a:pPr>
            <a:r>
              <a:rPr lang="fi-FI" sz="2400" dirty="0">
                <a:latin typeface="Arial Nova Cond" panose="020B0506020202020204" pitchFamily="34" charset="0"/>
              </a:rPr>
              <a:t>OTANIEMEN KAMPUS JA TEEKKARIKYLÄ</a:t>
            </a:r>
            <a:endParaRPr sz="2400" dirty="0">
              <a:latin typeface="Arial Nova Cond" panose="020B0506020202020204" pitchFamily="34" charset="0"/>
            </a:endParaRPr>
          </a:p>
        </p:txBody>
      </p:sp>
      <p:sp>
        <p:nvSpPr>
          <p:cNvPr id="156" name="Google Shape;156;p21"/>
          <p:cNvSpPr txBox="1">
            <a:spLocks noGrp="1"/>
          </p:cNvSpPr>
          <p:nvPr>
            <p:ph type="subTitle" idx="1"/>
          </p:nvPr>
        </p:nvSpPr>
        <p:spPr>
          <a:xfrm>
            <a:off x="3473150" y="2347225"/>
            <a:ext cx="5239200" cy="2825700"/>
          </a:xfrm>
          <a:prstGeom prst="rect">
            <a:avLst/>
          </a:prstGeom>
        </p:spPr>
        <p:txBody>
          <a:bodyPr spcFirstLastPara="1" wrap="square" lIns="121900" tIns="121900" rIns="121900" bIns="121900" anchor="ctr" anchorCtr="0">
            <a:noAutofit/>
          </a:bodyPr>
          <a:lstStyle/>
          <a:p>
            <a:pPr marL="457200" lvl="0" indent="-381000" algn="ctr" rtl="0">
              <a:spcBef>
                <a:spcPts val="0"/>
              </a:spcBef>
              <a:spcAft>
                <a:spcPts val="0"/>
              </a:spcAft>
              <a:buSzPts val="2400"/>
              <a:buChar char="●"/>
            </a:pPr>
            <a:r>
              <a:rPr lang="fi-FI" sz="2400" dirty="0">
                <a:latin typeface="Arial Nova Cond" panose="020B0506020202020204" pitchFamily="34" charset="0"/>
              </a:rPr>
              <a:t>Soluasuntoja, kaverikämppiä, perheasuntoja, yksiöitä…</a:t>
            </a:r>
            <a:endParaRPr sz="2400" dirty="0">
              <a:latin typeface="Arial Nova Cond" panose="020B0506020202020204" pitchFamily="34" charset="0"/>
            </a:endParaRPr>
          </a:p>
          <a:p>
            <a:pPr marL="457200" lvl="0" indent="-381000" algn="ctr" rtl="0">
              <a:spcBef>
                <a:spcPts val="0"/>
              </a:spcBef>
              <a:spcAft>
                <a:spcPts val="0"/>
              </a:spcAft>
              <a:buSzPts val="2400"/>
              <a:buChar char="●"/>
            </a:pPr>
            <a:r>
              <a:rPr lang="fi-FI" sz="2400" dirty="0">
                <a:latin typeface="Arial Nova Cond" panose="020B0506020202020204" pitchFamily="34" charset="0"/>
              </a:rPr>
              <a:t>Vuokra n. 250-500 e/hlö</a:t>
            </a:r>
            <a:endParaRPr sz="2400" dirty="0">
              <a:latin typeface="Arial Nova Cond" panose="020B0506020202020204" pitchFamily="34" charset="0"/>
            </a:endParaRPr>
          </a:p>
          <a:p>
            <a:pPr marL="457200" lvl="0" indent="-381000" algn="ctr" rtl="0">
              <a:spcBef>
                <a:spcPts val="0"/>
              </a:spcBef>
              <a:spcAft>
                <a:spcPts val="0"/>
              </a:spcAft>
              <a:buSzPts val="2400"/>
              <a:buChar char="●"/>
            </a:pPr>
            <a:r>
              <a:rPr lang="fi-FI" sz="2400" dirty="0">
                <a:latin typeface="Arial Nova Cond" panose="020B0506020202020204" pitchFamily="34" charset="0"/>
              </a:rPr>
              <a:t>Edullisia lounaspaikkoja</a:t>
            </a:r>
            <a:endParaRPr sz="2400" dirty="0">
              <a:latin typeface="Arial Nova Cond" panose="020B0506020202020204" pitchFamily="34" charset="0"/>
            </a:endParaRPr>
          </a:p>
          <a:p>
            <a:pPr marL="457200" lvl="0" indent="-381000" algn="ctr" rtl="0">
              <a:spcBef>
                <a:spcPts val="0"/>
              </a:spcBef>
              <a:spcAft>
                <a:spcPts val="0"/>
              </a:spcAft>
              <a:buSzPts val="2400"/>
              <a:buChar char="●"/>
            </a:pPr>
            <a:r>
              <a:rPr lang="fi-FI" sz="2400" dirty="0">
                <a:latin typeface="Arial Nova Cond" panose="020B0506020202020204" pitchFamily="34" charset="0"/>
              </a:rPr>
              <a:t>Urheiluhalli ja -kenttä</a:t>
            </a:r>
            <a:endParaRPr sz="2400" dirty="0">
              <a:latin typeface="Arial Nova Cond" panose="020B0506020202020204" pitchFamily="34" charset="0"/>
            </a:endParaRPr>
          </a:p>
          <a:p>
            <a:pPr marL="457200" lvl="0" indent="-381000" algn="ctr" rtl="0">
              <a:spcBef>
                <a:spcPts val="0"/>
              </a:spcBef>
              <a:spcAft>
                <a:spcPts val="0"/>
              </a:spcAft>
              <a:buSzPts val="2400"/>
              <a:buChar char="●"/>
            </a:pPr>
            <a:r>
              <a:rPr lang="fi-FI" sz="2400" dirty="0">
                <a:latin typeface="Arial Nova Cond" panose="020B0506020202020204" pitchFamily="34" charset="0"/>
              </a:rPr>
              <a:t>Kauppakeskus A </a:t>
            </a:r>
            <a:r>
              <a:rPr lang="fi-FI" sz="2400" dirty="0" err="1">
                <a:latin typeface="Arial Nova Cond" panose="020B0506020202020204" pitchFamily="34" charset="0"/>
              </a:rPr>
              <a:t>Bloc</a:t>
            </a:r>
            <a:endParaRPr sz="2400" dirty="0">
              <a:latin typeface="Arial Nova Cond" panose="020B0506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p:nvPr/>
        </p:nvSpPr>
        <p:spPr>
          <a:xfrm>
            <a:off x="0" y="5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2"/>
          <p:cNvSpPr txBox="1"/>
          <p:nvPr/>
        </p:nvSpPr>
        <p:spPr>
          <a:xfrm>
            <a:off x="3304050" y="381650"/>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a:solidFill>
                  <a:srgbClr val="1D1D1B"/>
                </a:solidFill>
                <a:latin typeface="Montserrat"/>
                <a:ea typeface="Montserrat"/>
                <a:cs typeface="Montserrat"/>
                <a:sym typeface="Montserrat"/>
              </a:rPr>
              <a:t>OPISKELIJAELÄMÄÄ</a:t>
            </a:r>
            <a:endParaRPr sz="1900" b="1">
              <a:solidFill>
                <a:srgbClr val="1D1D1B"/>
              </a:solidFill>
              <a:latin typeface="Montserrat"/>
              <a:ea typeface="Montserrat"/>
              <a:cs typeface="Montserrat"/>
              <a:sym typeface="Montserrat"/>
            </a:endParaRPr>
          </a:p>
        </p:txBody>
      </p:sp>
      <p:sp>
        <p:nvSpPr>
          <p:cNvPr id="163" name="Google Shape;163;p22"/>
          <p:cNvSpPr/>
          <p:nvPr/>
        </p:nvSpPr>
        <p:spPr>
          <a:xfrm>
            <a:off x="8476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4" name="Google Shape;164;p22"/>
          <p:cNvPicPr preferRelativeResize="0"/>
          <p:nvPr/>
        </p:nvPicPr>
        <p:blipFill rotWithShape="1">
          <a:blip r:embed="rId3">
            <a:alphaModFix/>
          </a:blip>
          <a:srcRect t="8636" b="15675"/>
          <a:stretch/>
        </p:blipFill>
        <p:spPr>
          <a:xfrm>
            <a:off x="954557" y="1342915"/>
            <a:ext cx="3047549" cy="2003904"/>
          </a:xfrm>
          <a:prstGeom prst="rect">
            <a:avLst/>
          </a:prstGeom>
          <a:noFill/>
          <a:ln>
            <a:noFill/>
          </a:ln>
        </p:spPr>
      </p:pic>
      <p:sp>
        <p:nvSpPr>
          <p:cNvPr id="165" name="Google Shape;165;p22"/>
          <p:cNvSpPr txBox="1"/>
          <p:nvPr/>
        </p:nvSpPr>
        <p:spPr>
          <a:xfrm>
            <a:off x="8476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Laskiaisrieha Kaivopuistossa</a:t>
            </a:r>
            <a:endParaRPr sz="1800" dirty="0">
              <a:solidFill>
                <a:schemeClr val="dk1"/>
              </a:solidFill>
              <a:latin typeface="Arial Nova Cond" panose="020B0506020202020204" pitchFamily="34" charset="0"/>
              <a:ea typeface="Calibri"/>
              <a:cs typeface="Calibri"/>
              <a:sym typeface="Calibri"/>
            </a:endParaRPr>
          </a:p>
        </p:txBody>
      </p:sp>
      <p:sp>
        <p:nvSpPr>
          <p:cNvPr id="166" name="Google Shape;166;p22"/>
          <p:cNvSpPr/>
          <p:nvPr/>
        </p:nvSpPr>
        <p:spPr>
          <a:xfrm>
            <a:off x="8476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7" name="Google Shape;167;p22"/>
          <p:cNvPicPr preferRelativeResize="0"/>
          <p:nvPr/>
        </p:nvPicPr>
        <p:blipFill rotWithShape="1">
          <a:blip r:embed="rId4">
            <a:alphaModFix/>
          </a:blip>
          <a:srcRect t="7840" b="25990"/>
          <a:stretch/>
        </p:blipFill>
        <p:spPr>
          <a:xfrm>
            <a:off x="954557" y="4091840"/>
            <a:ext cx="3047549" cy="2003904"/>
          </a:xfrm>
          <a:prstGeom prst="rect">
            <a:avLst/>
          </a:prstGeom>
          <a:noFill/>
          <a:ln>
            <a:noFill/>
          </a:ln>
          <a:effectLst>
            <a:outerShdw blurRad="57150" dist="19050" dir="5400000" algn="bl" rotWithShape="0">
              <a:srgbClr val="000000">
                <a:alpha val="50000"/>
              </a:srgbClr>
            </a:outerShdw>
          </a:effectLst>
        </p:spPr>
      </p:pic>
      <p:sp>
        <p:nvSpPr>
          <p:cNvPr id="168" name="Google Shape;168;p22"/>
          <p:cNvSpPr txBox="1"/>
          <p:nvPr/>
        </p:nvSpPr>
        <p:spPr>
          <a:xfrm>
            <a:off x="8476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Approt Turussa</a:t>
            </a:r>
            <a:endParaRPr sz="1800" dirty="0">
              <a:solidFill>
                <a:schemeClr val="dk1"/>
              </a:solidFill>
              <a:latin typeface="Arial Nova Cond" panose="020B0506020202020204" pitchFamily="34" charset="0"/>
              <a:ea typeface="Calibri"/>
              <a:cs typeface="Calibri"/>
              <a:sym typeface="Calibri"/>
            </a:endParaRPr>
          </a:p>
        </p:txBody>
      </p:sp>
      <p:sp>
        <p:nvSpPr>
          <p:cNvPr id="169" name="Google Shape;169;p22"/>
          <p:cNvSpPr/>
          <p:nvPr/>
        </p:nvSpPr>
        <p:spPr>
          <a:xfrm>
            <a:off x="44695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0" name="Google Shape;170;p22"/>
          <p:cNvPicPr preferRelativeResize="0"/>
          <p:nvPr/>
        </p:nvPicPr>
        <p:blipFill rotWithShape="1">
          <a:blip r:embed="rId5">
            <a:alphaModFix/>
          </a:blip>
          <a:srcRect t="748" b="748"/>
          <a:stretch/>
        </p:blipFill>
        <p:spPr>
          <a:xfrm>
            <a:off x="4576457" y="1342915"/>
            <a:ext cx="3047546" cy="2003902"/>
          </a:xfrm>
          <a:prstGeom prst="rect">
            <a:avLst/>
          </a:prstGeom>
          <a:noFill/>
          <a:ln>
            <a:noFill/>
          </a:ln>
        </p:spPr>
      </p:pic>
      <p:sp>
        <p:nvSpPr>
          <p:cNvPr id="171" name="Google Shape;171;p22"/>
          <p:cNvSpPr txBox="1"/>
          <p:nvPr/>
        </p:nvSpPr>
        <p:spPr>
          <a:xfrm>
            <a:off x="44695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Vuosijuhlat</a:t>
            </a:r>
            <a:endParaRPr sz="1800" dirty="0">
              <a:solidFill>
                <a:schemeClr val="dk1"/>
              </a:solidFill>
              <a:latin typeface="Arial Nova Cond" panose="020B0506020202020204" pitchFamily="34" charset="0"/>
              <a:ea typeface="Calibri"/>
              <a:cs typeface="Calibri"/>
              <a:sym typeface="Calibri"/>
            </a:endParaRPr>
          </a:p>
        </p:txBody>
      </p:sp>
      <p:sp>
        <p:nvSpPr>
          <p:cNvPr id="172" name="Google Shape;172;p22"/>
          <p:cNvSpPr/>
          <p:nvPr/>
        </p:nvSpPr>
        <p:spPr>
          <a:xfrm>
            <a:off x="44695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3" name="Google Shape;173;p22"/>
          <p:cNvPicPr preferRelativeResize="0"/>
          <p:nvPr/>
        </p:nvPicPr>
        <p:blipFill rotWithShape="1">
          <a:blip r:embed="rId6">
            <a:alphaModFix/>
          </a:blip>
          <a:srcRect l="7228" r="7228"/>
          <a:stretch/>
        </p:blipFill>
        <p:spPr>
          <a:xfrm>
            <a:off x="4576457" y="4091840"/>
            <a:ext cx="3047549" cy="2003904"/>
          </a:xfrm>
          <a:prstGeom prst="rect">
            <a:avLst/>
          </a:prstGeom>
          <a:noFill/>
          <a:ln>
            <a:noFill/>
          </a:ln>
        </p:spPr>
      </p:pic>
      <p:sp>
        <p:nvSpPr>
          <p:cNvPr id="174" name="Google Shape;174;p22"/>
          <p:cNvSpPr txBox="1"/>
          <p:nvPr/>
        </p:nvSpPr>
        <p:spPr>
          <a:xfrm>
            <a:off x="44695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Ulkomaan </a:t>
            </a:r>
            <a:r>
              <a:rPr lang="fi-FI" sz="1800" dirty="0" err="1">
                <a:solidFill>
                  <a:schemeClr val="dk1"/>
                </a:solidFill>
                <a:latin typeface="Arial Nova Cond" panose="020B0506020202020204" pitchFamily="34" charset="0"/>
                <a:ea typeface="Calibri"/>
                <a:cs typeface="Calibri"/>
                <a:sym typeface="Calibri"/>
              </a:rPr>
              <a:t>excursio</a:t>
            </a:r>
            <a:r>
              <a:rPr lang="fi-FI" sz="1800" dirty="0">
                <a:solidFill>
                  <a:schemeClr val="dk1"/>
                </a:solidFill>
                <a:latin typeface="Arial Nova Cond" panose="020B0506020202020204" pitchFamily="34" charset="0"/>
                <a:ea typeface="Calibri"/>
                <a:cs typeface="Calibri"/>
                <a:sym typeface="Calibri"/>
              </a:rPr>
              <a:t> Lontoossa</a:t>
            </a:r>
            <a:endParaRPr sz="1800" dirty="0">
              <a:solidFill>
                <a:schemeClr val="dk1"/>
              </a:solidFill>
              <a:latin typeface="Arial Nova Cond" panose="020B0506020202020204" pitchFamily="34" charset="0"/>
              <a:ea typeface="Calibri"/>
              <a:cs typeface="Calibri"/>
              <a:sym typeface="Calibri"/>
            </a:endParaRPr>
          </a:p>
        </p:txBody>
      </p:sp>
      <p:sp>
        <p:nvSpPr>
          <p:cNvPr id="175" name="Google Shape;175;p22"/>
          <p:cNvSpPr/>
          <p:nvPr/>
        </p:nvSpPr>
        <p:spPr>
          <a:xfrm>
            <a:off x="80914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6" name="Google Shape;176;p22"/>
          <p:cNvPicPr preferRelativeResize="0"/>
          <p:nvPr/>
        </p:nvPicPr>
        <p:blipFill rotWithShape="1">
          <a:blip r:embed="rId7">
            <a:alphaModFix/>
          </a:blip>
          <a:srcRect t="680" b="690"/>
          <a:stretch/>
        </p:blipFill>
        <p:spPr>
          <a:xfrm>
            <a:off x="8198357" y="1342915"/>
            <a:ext cx="3047544" cy="2003901"/>
          </a:xfrm>
          <a:prstGeom prst="rect">
            <a:avLst/>
          </a:prstGeom>
          <a:noFill/>
          <a:ln>
            <a:noFill/>
          </a:ln>
        </p:spPr>
      </p:pic>
      <p:sp>
        <p:nvSpPr>
          <p:cNvPr id="177" name="Google Shape;177;p22"/>
          <p:cNvSpPr txBox="1"/>
          <p:nvPr/>
        </p:nvSpPr>
        <p:spPr>
          <a:xfrm>
            <a:off x="80914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err="1">
                <a:solidFill>
                  <a:schemeClr val="dk1"/>
                </a:solidFill>
                <a:latin typeface="Arial Nova Cond" panose="020B0506020202020204" pitchFamily="34" charset="0"/>
                <a:ea typeface="Calibri"/>
                <a:cs typeface="Calibri"/>
                <a:sym typeface="Calibri"/>
              </a:rPr>
              <a:t>BeerPong</a:t>
            </a:r>
            <a:r>
              <a:rPr lang="fi-FI" sz="1800" dirty="0">
                <a:solidFill>
                  <a:schemeClr val="dk1"/>
                </a:solidFill>
                <a:latin typeface="Arial Nova Cond" panose="020B0506020202020204" pitchFamily="34" charset="0"/>
                <a:ea typeface="Calibri"/>
                <a:cs typeface="Calibri"/>
                <a:sym typeface="Calibri"/>
              </a:rPr>
              <a:t> </a:t>
            </a:r>
            <a:r>
              <a:rPr lang="fi-FI" sz="1800" dirty="0" err="1">
                <a:solidFill>
                  <a:schemeClr val="dk1"/>
                </a:solidFill>
                <a:latin typeface="Arial Nova Cond" panose="020B0506020202020204" pitchFamily="34" charset="0"/>
                <a:ea typeface="Calibri"/>
                <a:cs typeface="Calibri"/>
                <a:sym typeface="Calibri"/>
              </a:rPr>
              <a:t>tournament</a:t>
            </a:r>
            <a:endParaRPr sz="1800" dirty="0">
              <a:solidFill>
                <a:schemeClr val="dk1"/>
              </a:solidFill>
              <a:latin typeface="Arial Nova Cond" panose="020B0506020202020204" pitchFamily="34" charset="0"/>
              <a:ea typeface="Calibri"/>
              <a:cs typeface="Calibri"/>
              <a:sym typeface="Calibri"/>
            </a:endParaRPr>
          </a:p>
        </p:txBody>
      </p:sp>
      <p:sp>
        <p:nvSpPr>
          <p:cNvPr id="178" name="Google Shape;178;p22"/>
          <p:cNvSpPr/>
          <p:nvPr/>
        </p:nvSpPr>
        <p:spPr>
          <a:xfrm>
            <a:off x="80914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79" name="Google Shape;179;p22"/>
          <p:cNvPicPr preferRelativeResize="0"/>
          <p:nvPr/>
        </p:nvPicPr>
        <p:blipFill rotWithShape="1">
          <a:blip r:embed="rId8">
            <a:alphaModFix/>
          </a:blip>
          <a:srcRect l="7271" t="14561" r="7177" b="9949"/>
          <a:stretch/>
        </p:blipFill>
        <p:spPr>
          <a:xfrm>
            <a:off x="8189900" y="4091850"/>
            <a:ext cx="3047549" cy="2003900"/>
          </a:xfrm>
          <a:prstGeom prst="rect">
            <a:avLst/>
          </a:prstGeom>
          <a:noFill/>
          <a:ln>
            <a:noFill/>
          </a:ln>
        </p:spPr>
      </p:pic>
      <p:sp>
        <p:nvSpPr>
          <p:cNvPr id="180" name="Google Shape;180;p22"/>
          <p:cNvSpPr txBox="1"/>
          <p:nvPr/>
        </p:nvSpPr>
        <p:spPr>
          <a:xfrm>
            <a:off x="80914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Lakkienjako </a:t>
            </a:r>
            <a:r>
              <a:rPr lang="fi-FI" sz="1800" dirty="0" err="1">
                <a:solidFill>
                  <a:schemeClr val="dk1"/>
                </a:solidFill>
                <a:latin typeface="Arial Nova Cond" panose="020B0506020202020204" pitchFamily="34" charset="0"/>
                <a:ea typeface="Calibri"/>
                <a:cs typeface="Calibri"/>
                <a:sym typeface="Calibri"/>
              </a:rPr>
              <a:t>Wappuna</a:t>
            </a:r>
            <a:endParaRPr sz="1800" dirty="0">
              <a:solidFill>
                <a:schemeClr val="dk1"/>
              </a:solidFill>
              <a:latin typeface="Arial Nova Cond" panose="020B0506020202020204" pitchFamily="34" charset="0"/>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4"/>
          <p:cNvPicPr preferRelativeResize="0"/>
          <p:nvPr/>
        </p:nvPicPr>
        <p:blipFill rotWithShape="1">
          <a:blip r:embed="rId3">
            <a:alphaModFix amt="66000"/>
          </a:blip>
          <a:srcRect l="3845" r="29389"/>
          <a:stretch/>
        </p:blipFill>
        <p:spPr>
          <a:xfrm>
            <a:off x="0" y="0"/>
            <a:ext cx="6111800" cy="6858000"/>
          </a:xfrm>
          <a:prstGeom prst="rect">
            <a:avLst/>
          </a:prstGeom>
          <a:noFill/>
          <a:ln>
            <a:noFill/>
          </a:ln>
        </p:spPr>
      </p:pic>
      <p:sp>
        <p:nvSpPr>
          <p:cNvPr id="75" name="Google Shape;75;p14"/>
          <p:cNvSpPr txBox="1">
            <a:spLocks noGrp="1"/>
          </p:cNvSpPr>
          <p:nvPr>
            <p:ph type="title"/>
          </p:nvPr>
        </p:nvSpPr>
        <p:spPr>
          <a:xfrm>
            <a:off x="7044875" y="574679"/>
            <a:ext cx="4198500" cy="5610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None/>
            </a:pPr>
            <a:r>
              <a:rPr lang="fi-FI" dirty="0">
                <a:latin typeface="Arial Nova Cond" panose="020B0506020202020204" pitchFamily="34" charset="0"/>
              </a:rPr>
              <a:t>HAKEMINEN</a:t>
            </a:r>
            <a:endParaRPr dirty="0">
              <a:latin typeface="Arial Nova Cond" panose="020B0506020202020204" pitchFamily="34" charset="0"/>
            </a:endParaRPr>
          </a:p>
        </p:txBody>
      </p:sp>
      <p:sp>
        <p:nvSpPr>
          <p:cNvPr id="76" name="Google Shape;76;p14"/>
          <p:cNvSpPr txBox="1">
            <a:spLocks noGrp="1"/>
          </p:cNvSpPr>
          <p:nvPr>
            <p:ph type="body" idx="2"/>
          </p:nvPr>
        </p:nvSpPr>
        <p:spPr>
          <a:xfrm>
            <a:off x="6640075" y="1051266"/>
            <a:ext cx="2398800" cy="3475200"/>
          </a:xfrm>
          <a:prstGeom prst="rect">
            <a:avLst/>
          </a:prstGeom>
        </p:spPr>
        <p:txBody>
          <a:bodyPr spcFirstLastPara="1" wrap="square" lIns="121900" tIns="121900" rIns="121900" bIns="121900" anchor="t" anchorCtr="0">
            <a:noAutofit/>
          </a:bodyPr>
          <a:lstStyle/>
          <a:p>
            <a:pPr marL="114300" lvl="0" indent="0" rtl="0">
              <a:spcBef>
                <a:spcPts val="800"/>
              </a:spcBef>
              <a:spcAft>
                <a:spcPts val="0"/>
              </a:spcAft>
              <a:buSzPts val="1800"/>
              <a:buNone/>
            </a:pPr>
            <a:r>
              <a:rPr lang="fi-FI" sz="1800" b="1" dirty="0">
                <a:latin typeface="Arial Nova Cond" panose="020B0506020202020204" pitchFamily="34" charset="0"/>
              </a:rPr>
              <a:t>Todistusvalinta</a:t>
            </a:r>
            <a:endParaRPr sz="1800" b="1" dirty="0">
              <a:latin typeface="Arial Nova Cond" panose="020B0506020202020204" pitchFamily="34" charset="0"/>
            </a:endParaRPr>
          </a:p>
          <a:p>
            <a:pPr marL="0" lvl="0" indent="0" algn="l" rtl="0">
              <a:spcBef>
                <a:spcPts val="800"/>
              </a:spcBef>
              <a:spcAft>
                <a:spcPts val="0"/>
              </a:spcAft>
              <a:buNone/>
            </a:pPr>
            <a:endParaRPr sz="1800" b="1" dirty="0">
              <a:latin typeface="Arial Nova Cond" panose="020B0506020202020204" pitchFamily="34" charset="0"/>
            </a:endParaRPr>
          </a:p>
        </p:txBody>
      </p:sp>
      <p:sp>
        <p:nvSpPr>
          <p:cNvPr id="79" name="Google Shape;79;p14"/>
          <p:cNvSpPr txBox="1">
            <a:spLocks noGrp="1"/>
          </p:cNvSpPr>
          <p:nvPr>
            <p:ph type="body" idx="1"/>
          </p:nvPr>
        </p:nvSpPr>
        <p:spPr>
          <a:xfrm>
            <a:off x="6640075" y="3088625"/>
            <a:ext cx="5156400" cy="3475200"/>
          </a:xfrm>
          <a:prstGeom prst="rect">
            <a:avLst/>
          </a:prstGeom>
        </p:spPr>
        <p:txBody>
          <a:bodyPr spcFirstLastPara="1" wrap="square" lIns="121900" tIns="121900" rIns="121900" bIns="121900" anchor="t" anchorCtr="0">
            <a:noAutofit/>
          </a:bodyPr>
          <a:lstStyle/>
          <a:p>
            <a:pPr marL="114300" lvl="0" indent="0" algn="l" rtl="0">
              <a:spcBef>
                <a:spcPts val="800"/>
              </a:spcBef>
              <a:spcAft>
                <a:spcPts val="0"/>
              </a:spcAft>
              <a:buSzPts val="1800"/>
              <a:buNone/>
            </a:pPr>
            <a:r>
              <a:rPr lang="fi-FI" sz="1800" b="1" dirty="0">
                <a:latin typeface="Arial Nova Cond" panose="020B0506020202020204" pitchFamily="34" charset="0"/>
              </a:rPr>
              <a:t>Valintakoe</a:t>
            </a:r>
          </a:p>
          <a:p>
            <a:pPr marL="457200" lvl="0" indent="-342900" algn="l" rtl="0">
              <a:spcBef>
                <a:spcPts val="800"/>
              </a:spcBef>
              <a:spcAft>
                <a:spcPts val="0"/>
              </a:spcAft>
              <a:buSzPts val="1800"/>
              <a:buChar char="▫"/>
            </a:pPr>
            <a:r>
              <a:rPr lang="fi-FI" sz="1700" dirty="0">
                <a:latin typeface="Arial Nova Cond" panose="020B0506020202020204" pitchFamily="34" charset="0"/>
              </a:rPr>
              <a:t>Yhdellä kokeella voi hakea kaikkiin DIA-valinnan DI-hakukohteisiin</a:t>
            </a:r>
            <a:endParaRPr sz="1700" dirty="0">
              <a:latin typeface="Arial Nova Cond" panose="020B0506020202020204" pitchFamily="34" charset="0"/>
            </a:endParaRPr>
          </a:p>
          <a:p>
            <a:pPr marL="457200" lvl="0" indent="-342900" algn="l" rtl="0">
              <a:spcBef>
                <a:spcPts val="0"/>
              </a:spcBef>
              <a:spcAft>
                <a:spcPts val="0"/>
              </a:spcAft>
              <a:buSzPts val="1800"/>
              <a:buChar char="▫"/>
            </a:pPr>
            <a:r>
              <a:rPr lang="fi-FI" sz="1700" dirty="0">
                <a:latin typeface="Arial Nova Cond" panose="020B0506020202020204" pitchFamily="34" charset="0"/>
              </a:rPr>
              <a:t>Kaksiosainen valintakoe</a:t>
            </a:r>
            <a:endParaRPr sz="1700" dirty="0">
              <a:latin typeface="Arial Nova Cond" panose="020B0506020202020204" pitchFamily="34" charset="0"/>
            </a:endParaRPr>
          </a:p>
          <a:p>
            <a:pPr marL="914400" lvl="1" indent="-342900" algn="l" rtl="0">
              <a:spcBef>
                <a:spcPts val="0"/>
              </a:spcBef>
              <a:spcAft>
                <a:spcPts val="0"/>
              </a:spcAft>
              <a:buSzPts val="1800"/>
              <a:buChar char="▫"/>
            </a:pPr>
            <a:r>
              <a:rPr lang="fi-FI" sz="1700" dirty="0">
                <a:latin typeface="Arial Nova Cond" panose="020B0506020202020204" pitchFamily="34" charset="0"/>
              </a:rPr>
              <a:t>Matematiikka (3 tehtävää)</a:t>
            </a:r>
            <a:endParaRPr sz="1700" dirty="0">
              <a:latin typeface="Arial Nova Cond" panose="020B0506020202020204" pitchFamily="34" charset="0"/>
            </a:endParaRPr>
          </a:p>
          <a:p>
            <a:pPr marL="914400" lvl="1" indent="-342900" algn="l" rtl="0">
              <a:spcBef>
                <a:spcPts val="0"/>
              </a:spcBef>
              <a:spcAft>
                <a:spcPts val="0"/>
              </a:spcAft>
              <a:buSzPts val="1800"/>
              <a:buChar char="▫"/>
            </a:pPr>
            <a:r>
              <a:rPr lang="fi-FI" sz="1700" dirty="0">
                <a:latin typeface="Arial Nova Cond" panose="020B0506020202020204" pitchFamily="34" charset="0"/>
              </a:rPr>
              <a:t>Valinnaiset tehtävät, joista tulee valita 3 tehtävää</a:t>
            </a:r>
            <a:endParaRPr sz="1700" dirty="0">
              <a:latin typeface="Arial Nova Cond" panose="020B0506020202020204" pitchFamily="34" charset="0"/>
            </a:endParaRPr>
          </a:p>
          <a:p>
            <a:pPr marL="1371600" lvl="2" indent="-342900" algn="l" rtl="0">
              <a:spcBef>
                <a:spcPts val="0"/>
              </a:spcBef>
              <a:spcAft>
                <a:spcPts val="0"/>
              </a:spcAft>
              <a:buSzPts val="1800"/>
              <a:buChar char="▫"/>
            </a:pPr>
            <a:r>
              <a:rPr lang="fi-FI" sz="1700" dirty="0">
                <a:latin typeface="Arial Nova Cond" panose="020B0506020202020204" pitchFamily="34" charset="0"/>
              </a:rPr>
              <a:t>Fysiikka (2 tehtävää)</a:t>
            </a:r>
            <a:endParaRPr sz="1700" dirty="0">
              <a:latin typeface="Arial Nova Cond" panose="020B0506020202020204" pitchFamily="34" charset="0"/>
            </a:endParaRPr>
          </a:p>
          <a:p>
            <a:pPr marL="1371600" lvl="2" indent="-342900" algn="l" rtl="0">
              <a:spcBef>
                <a:spcPts val="0"/>
              </a:spcBef>
              <a:spcAft>
                <a:spcPts val="0"/>
              </a:spcAft>
              <a:buSzPts val="1800"/>
              <a:buChar char="▫"/>
            </a:pPr>
            <a:r>
              <a:rPr lang="fi-FI" sz="1700" dirty="0">
                <a:latin typeface="Arial Nova Cond" panose="020B0506020202020204" pitchFamily="34" charset="0"/>
              </a:rPr>
              <a:t>Kemia (2 tehtävää)</a:t>
            </a:r>
            <a:endParaRPr sz="1700" dirty="0">
              <a:latin typeface="Arial Nova Cond" panose="020B0506020202020204" pitchFamily="34" charset="0"/>
            </a:endParaRPr>
          </a:p>
          <a:p>
            <a:pPr marL="1371600" lvl="2" indent="-342900" algn="l" rtl="0">
              <a:spcBef>
                <a:spcPts val="0"/>
              </a:spcBef>
              <a:spcAft>
                <a:spcPts val="0"/>
              </a:spcAft>
              <a:buSzPts val="1800"/>
              <a:buChar char="▫"/>
            </a:pPr>
            <a:r>
              <a:rPr lang="fi-FI" sz="1700" dirty="0">
                <a:latin typeface="Arial Nova Cond" panose="020B0506020202020204" pitchFamily="34" charset="0"/>
              </a:rPr>
              <a:t>Insinöörimaista ajattelutapaa mittaavat tehtävät (2 tehtävää)</a:t>
            </a:r>
            <a:endParaRPr sz="1700" dirty="0">
              <a:latin typeface="Arial Nova Cond" panose="020B0506020202020204" pitchFamily="34" charset="0"/>
            </a:endParaRPr>
          </a:p>
        </p:txBody>
      </p:sp>
      <p:pic>
        <p:nvPicPr>
          <p:cNvPr id="5" name="Kuva 4" descr="Kuva, joka sisältää kohteen näyttökuva&#10;&#10;Kuvaus luotu automaattisesti">
            <a:extLst>
              <a:ext uri="{FF2B5EF4-FFF2-40B4-BE49-F238E27FC236}">
                <a16:creationId xmlns:a16="http://schemas.microsoft.com/office/drawing/2014/main" id="{1FF55DCB-60B5-4F16-AF55-4520AA825F4D}"/>
              </a:ext>
            </a:extLst>
          </p:cNvPr>
          <p:cNvPicPr>
            <a:picLocks noChangeAspect="1"/>
          </p:cNvPicPr>
          <p:nvPr/>
        </p:nvPicPr>
        <p:blipFill>
          <a:blip r:embed="rId4"/>
          <a:stretch>
            <a:fillRect/>
          </a:stretch>
        </p:blipFill>
        <p:spPr>
          <a:xfrm>
            <a:off x="6896019" y="1713933"/>
            <a:ext cx="3125276" cy="137469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Google Shape;186;p23"/>
          <p:cNvSpPr txBox="1">
            <a:spLocks noGrp="1"/>
          </p:cNvSpPr>
          <p:nvPr>
            <p:ph type="ctrTitle" idx="4294967295"/>
          </p:nvPr>
        </p:nvSpPr>
        <p:spPr>
          <a:xfrm>
            <a:off x="1584600" y="2081733"/>
            <a:ext cx="9022800" cy="9837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sz="3600" dirty="0">
                <a:latin typeface="Arial Nova Cond" panose="020B0506020202020204" pitchFamily="34" charset="0"/>
              </a:rPr>
              <a:t>KIITOS !</a:t>
            </a:r>
            <a:endParaRPr sz="3600" dirty="0">
              <a:solidFill>
                <a:srgbClr val="1D1D1B"/>
              </a:solidFill>
              <a:latin typeface="Arial Nova Cond" panose="020B0506020202020204" pitchFamily="34" charset="0"/>
            </a:endParaRPr>
          </a:p>
        </p:txBody>
      </p:sp>
      <p:sp>
        <p:nvSpPr>
          <p:cNvPr id="187" name="Google Shape;187;p23"/>
          <p:cNvSpPr txBox="1">
            <a:spLocks noGrp="1"/>
          </p:cNvSpPr>
          <p:nvPr>
            <p:ph type="subTitle" idx="4294967295"/>
          </p:nvPr>
        </p:nvSpPr>
        <p:spPr>
          <a:xfrm>
            <a:off x="1584600" y="2862133"/>
            <a:ext cx="9022800" cy="1534500"/>
          </a:xfrm>
          <a:prstGeom prst="rect">
            <a:avLst/>
          </a:prstGeom>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500"/>
              <a:buFont typeface="Arial"/>
              <a:buNone/>
            </a:pPr>
            <a:r>
              <a:rPr lang="fi-FI" sz="3600" dirty="0">
                <a:latin typeface="Arial Nova Cond" panose="020B0506020202020204" pitchFamily="34" charset="0"/>
              </a:rPr>
              <a:t>Kysymyksiä ?</a:t>
            </a:r>
            <a:endParaRPr sz="3600" b="1" dirty="0">
              <a:latin typeface="Arial Nova Cond" panose="020B0506020202020204" pitchFamily="34" charset="0"/>
            </a:endParaRPr>
          </a:p>
        </p:txBody>
      </p:sp>
      <p:grpSp>
        <p:nvGrpSpPr>
          <p:cNvPr id="188" name="Google Shape;188;p23"/>
          <p:cNvGrpSpPr/>
          <p:nvPr/>
        </p:nvGrpSpPr>
        <p:grpSpPr>
          <a:xfrm>
            <a:off x="5865544" y="599681"/>
            <a:ext cx="461308" cy="434019"/>
            <a:chOff x="5972700" y="2330200"/>
            <a:chExt cx="411625" cy="387275"/>
          </a:xfrm>
        </p:grpSpPr>
        <p:sp>
          <p:nvSpPr>
            <p:cNvPr id="189" name="Google Shape;189;p23"/>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9525" cap="rnd"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p23"/>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9525" cap="rnd"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91" name="Google Shape;191;p23"/>
          <p:cNvSpPr/>
          <p:nvPr/>
        </p:nvSpPr>
        <p:spPr>
          <a:xfrm>
            <a:off x="1715275" y="4808175"/>
            <a:ext cx="277025" cy="288125"/>
          </a:xfrm>
          <a:custGeom>
            <a:avLst/>
            <a:gdLst/>
            <a:ahLst/>
            <a:cxnLst/>
            <a:rect l="l" t="t" r="r" b="b"/>
            <a:pathLst>
              <a:path w="426" h="427" extrusionOk="0">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solidFill>
            <a:srgbClr val="4B5050"/>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a:solidFill>
                <a:srgbClr val="000000"/>
              </a:solidFill>
              <a:latin typeface="Playfair Display"/>
              <a:ea typeface="Playfair Display"/>
              <a:cs typeface="Playfair Display"/>
              <a:sym typeface="Playfair Display"/>
            </a:endParaRPr>
          </a:p>
        </p:txBody>
      </p:sp>
      <p:sp>
        <p:nvSpPr>
          <p:cNvPr id="192" name="Google Shape;192;p23"/>
          <p:cNvSpPr/>
          <p:nvPr/>
        </p:nvSpPr>
        <p:spPr>
          <a:xfrm>
            <a:off x="8069425" y="4822095"/>
            <a:ext cx="308769" cy="315119"/>
          </a:xfrm>
          <a:custGeom>
            <a:avLst/>
            <a:gdLst/>
            <a:ahLst/>
            <a:cxnLst/>
            <a:rect l="l" t="t" r="r" b="b"/>
            <a:pathLst>
              <a:path w="426" h="435" extrusionOk="0">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rgbClr val="4B5050"/>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a:solidFill>
                <a:srgbClr val="000000"/>
              </a:solidFill>
              <a:latin typeface="Playfair Display"/>
              <a:ea typeface="Playfair Display"/>
              <a:cs typeface="Playfair Display"/>
              <a:sym typeface="Playfair Display"/>
            </a:endParaRPr>
          </a:p>
        </p:txBody>
      </p:sp>
      <p:sp>
        <p:nvSpPr>
          <p:cNvPr id="193" name="Google Shape;193;p23"/>
          <p:cNvSpPr/>
          <p:nvPr/>
        </p:nvSpPr>
        <p:spPr>
          <a:xfrm>
            <a:off x="4532631" y="4821819"/>
            <a:ext cx="284956" cy="288130"/>
          </a:xfrm>
          <a:custGeom>
            <a:avLst/>
            <a:gdLst/>
            <a:ahLst/>
            <a:cxnLst/>
            <a:rect l="l" t="t" r="r" b="b"/>
            <a:pathLst>
              <a:path w="479" h="479" extrusionOk="0">
                <a:moveTo>
                  <a:pt x="239" y="0"/>
                </a:moveTo>
                <a:lnTo>
                  <a:pt x="239" y="0"/>
                </a:lnTo>
                <a:cubicBezTo>
                  <a:pt x="106" y="0"/>
                  <a:pt x="0" y="106"/>
                  <a:pt x="0" y="239"/>
                </a:cubicBezTo>
                <a:cubicBezTo>
                  <a:pt x="0" y="372"/>
                  <a:pt x="106" y="478"/>
                  <a:pt x="239" y="478"/>
                </a:cubicBezTo>
                <a:cubicBezTo>
                  <a:pt x="372" y="478"/>
                  <a:pt x="478" y="372"/>
                  <a:pt x="478" y="239"/>
                </a:cubicBezTo>
                <a:cubicBezTo>
                  <a:pt x="478" y="106"/>
                  <a:pt x="372" y="0"/>
                  <a:pt x="239" y="0"/>
                </a:cubicBezTo>
                <a:close/>
                <a:moveTo>
                  <a:pt x="443" y="239"/>
                </a:moveTo>
                <a:lnTo>
                  <a:pt x="443" y="239"/>
                </a:lnTo>
                <a:cubicBezTo>
                  <a:pt x="443" y="292"/>
                  <a:pt x="425" y="328"/>
                  <a:pt x="399" y="363"/>
                </a:cubicBezTo>
                <a:cubicBezTo>
                  <a:pt x="390" y="363"/>
                  <a:pt x="381" y="345"/>
                  <a:pt x="390" y="328"/>
                </a:cubicBezTo>
                <a:cubicBezTo>
                  <a:pt x="399" y="310"/>
                  <a:pt x="399" y="275"/>
                  <a:pt x="399" y="257"/>
                </a:cubicBezTo>
                <a:cubicBezTo>
                  <a:pt x="399" y="239"/>
                  <a:pt x="390" y="204"/>
                  <a:pt x="372" y="204"/>
                </a:cubicBezTo>
                <a:cubicBezTo>
                  <a:pt x="346" y="204"/>
                  <a:pt x="337" y="204"/>
                  <a:pt x="319" y="178"/>
                </a:cubicBezTo>
                <a:cubicBezTo>
                  <a:pt x="301" y="124"/>
                  <a:pt x="372" y="115"/>
                  <a:pt x="346" y="88"/>
                </a:cubicBezTo>
                <a:cubicBezTo>
                  <a:pt x="337" y="80"/>
                  <a:pt x="301" y="115"/>
                  <a:pt x="293" y="62"/>
                </a:cubicBezTo>
                <a:lnTo>
                  <a:pt x="301" y="53"/>
                </a:lnTo>
                <a:cubicBezTo>
                  <a:pt x="381" y="80"/>
                  <a:pt x="443" y="150"/>
                  <a:pt x="443" y="239"/>
                </a:cubicBezTo>
                <a:close/>
                <a:moveTo>
                  <a:pt x="212" y="44"/>
                </a:moveTo>
                <a:lnTo>
                  <a:pt x="212" y="44"/>
                </a:lnTo>
                <a:cubicBezTo>
                  <a:pt x="204" y="53"/>
                  <a:pt x="194" y="53"/>
                  <a:pt x="186" y="62"/>
                </a:cubicBezTo>
                <a:cubicBezTo>
                  <a:pt x="168" y="80"/>
                  <a:pt x="159" y="71"/>
                  <a:pt x="150" y="88"/>
                </a:cubicBezTo>
                <a:cubicBezTo>
                  <a:pt x="141" y="106"/>
                  <a:pt x="115" y="124"/>
                  <a:pt x="115" y="133"/>
                </a:cubicBezTo>
                <a:cubicBezTo>
                  <a:pt x="115" y="142"/>
                  <a:pt x="133" y="159"/>
                  <a:pt x="133" y="159"/>
                </a:cubicBezTo>
                <a:cubicBezTo>
                  <a:pt x="141" y="150"/>
                  <a:pt x="159" y="150"/>
                  <a:pt x="177" y="159"/>
                </a:cubicBezTo>
                <a:cubicBezTo>
                  <a:pt x="186" y="159"/>
                  <a:pt x="275" y="169"/>
                  <a:pt x="248" y="239"/>
                </a:cubicBezTo>
                <a:cubicBezTo>
                  <a:pt x="239" y="266"/>
                  <a:pt x="194" y="257"/>
                  <a:pt x="186" y="292"/>
                </a:cubicBezTo>
                <a:cubicBezTo>
                  <a:pt x="186" y="301"/>
                  <a:pt x="186" y="328"/>
                  <a:pt x="177" y="337"/>
                </a:cubicBezTo>
                <a:cubicBezTo>
                  <a:pt x="177" y="345"/>
                  <a:pt x="186" y="390"/>
                  <a:pt x="177" y="390"/>
                </a:cubicBezTo>
                <a:cubicBezTo>
                  <a:pt x="168" y="390"/>
                  <a:pt x="133" y="345"/>
                  <a:pt x="133" y="345"/>
                </a:cubicBezTo>
                <a:cubicBezTo>
                  <a:pt x="133" y="337"/>
                  <a:pt x="124" y="310"/>
                  <a:pt x="124" y="284"/>
                </a:cubicBezTo>
                <a:cubicBezTo>
                  <a:pt x="124" y="266"/>
                  <a:pt x="88" y="266"/>
                  <a:pt x="88" y="239"/>
                </a:cubicBezTo>
                <a:cubicBezTo>
                  <a:pt x="88" y="213"/>
                  <a:pt x="106" y="195"/>
                  <a:pt x="106" y="186"/>
                </a:cubicBezTo>
                <a:cubicBezTo>
                  <a:pt x="97" y="169"/>
                  <a:pt x="62" y="169"/>
                  <a:pt x="53" y="169"/>
                </a:cubicBezTo>
                <a:cubicBezTo>
                  <a:pt x="80" y="97"/>
                  <a:pt x="141" y="53"/>
                  <a:pt x="212" y="44"/>
                </a:cubicBezTo>
                <a:close/>
                <a:moveTo>
                  <a:pt x="177" y="434"/>
                </a:moveTo>
                <a:lnTo>
                  <a:pt x="177" y="434"/>
                </a:lnTo>
                <a:cubicBezTo>
                  <a:pt x="186" y="425"/>
                  <a:pt x="186" y="416"/>
                  <a:pt x="204" y="416"/>
                </a:cubicBezTo>
                <a:cubicBezTo>
                  <a:pt x="212" y="416"/>
                  <a:pt x="221" y="416"/>
                  <a:pt x="239" y="407"/>
                </a:cubicBezTo>
                <a:cubicBezTo>
                  <a:pt x="248" y="407"/>
                  <a:pt x="275" y="398"/>
                  <a:pt x="293" y="390"/>
                </a:cubicBezTo>
                <a:cubicBezTo>
                  <a:pt x="310" y="390"/>
                  <a:pt x="346" y="398"/>
                  <a:pt x="354" y="407"/>
                </a:cubicBezTo>
                <a:cubicBezTo>
                  <a:pt x="319" y="434"/>
                  <a:pt x="284" y="443"/>
                  <a:pt x="239" y="443"/>
                </a:cubicBezTo>
                <a:cubicBezTo>
                  <a:pt x="221" y="443"/>
                  <a:pt x="194" y="443"/>
                  <a:pt x="177" y="434"/>
                </a:cubicBezTo>
                <a:close/>
              </a:path>
            </a:pathLst>
          </a:custGeom>
          <a:solidFill>
            <a:srgbClr val="4B5050"/>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a:solidFill>
                <a:srgbClr val="000000"/>
              </a:solidFill>
              <a:latin typeface="Playfair Display"/>
              <a:ea typeface="Playfair Display"/>
              <a:cs typeface="Playfair Display"/>
              <a:sym typeface="Playfair Display"/>
            </a:endParaRPr>
          </a:p>
        </p:txBody>
      </p:sp>
      <p:sp>
        <p:nvSpPr>
          <p:cNvPr id="194" name="Google Shape;194;p23"/>
          <p:cNvSpPr txBox="1"/>
          <p:nvPr/>
        </p:nvSpPr>
        <p:spPr>
          <a:xfrm>
            <a:off x="2082875" y="4846175"/>
            <a:ext cx="19164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dirty="0">
                <a:latin typeface="Arial Nova Cond" panose="020B0506020202020204" pitchFamily="34" charset="0"/>
                <a:ea typeface="Montserrat"/>
                <a:cs typeface="Montserrat"/>
                <a:sym typeface="Montserrat"/>
              </a:rPr>
              <a:t>Maanmittarikilta</a:t>
            </a:r>
            <a:endParaRPr sz="1500" dirty="0">
              <a:latin typeface="Arial Nova Cond" panose="020B0506020202020204" pitchFamily="34" charset="0"/>
              <a:ea typeface="Montserrat"/>
              <a:cs typeface="Montserrat"/>
              <a:sym typeface="Montserrat"/>
            </a:endParaRPr>
          </a:p>
        </p:txBody>
      </p:sp>
      <p:sp>
        <p:nvSpPr>
          <p:cNvPr id="195" name="Google Shape;195;p23"/>
          <p:cNvSpPr txBox="1"/>
          <p:nvPr/>
        </p:nvSpPr>
        <p:spPr>
          <a:xfrm>
            <a:off x="8468775" y="4816450"/>
            <a:ext cx="20421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dirty="0">
                <a:latin typeface="Arial Nova Cond" panose="020B0506020202020204" pitchFamily="34" charset="0"/>
                <a:ea typeface="Montserrat"/>
                <a:cs typeface="Montserrat"/>
                <a:sym typeface="Montserrat"/>
              </a:rPr>
              <a:t>@maanmittarikilta</a:t>
            </a:r>
            <a:endParaRPr sz="1500" dirty="0">
              <a:latin typeface="Arial Nova Cond" panose="020B0506020202020204" pitchFamily="34" charset="0"/>
              <a:ea typeface="Montserrat"/>
              <a:cs typeface="Montserrat"/>
              <a:sym typeface="Montserrat"/>
            </a:endParaRPr>
          </a:p>
        </p:txBody>
      </p:sp>
      <p:sp>
        <p:nvSpPr>
          <p:cNvPr id="196" name="Google Shape;196;p23"/>
          <p:cNvSpPr txBox="1"/>
          <p:nvPr/>
        </p:nvSpPr>
        <p:spPr>
          <a:xfrm>
            <a:off x="4920075" y="4816450"/>
            <a:ext cx="27393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dirty="0">
                <a:latin typeface="Arial Nova Cond" panose="020B0506020202020204" pitchFamily="34" charset="0"/>
                <a:ea typeface="Montserrat"/>
                <a:cs typeface="Montserrat"/>
                <a:sym typeface="Montserrat"/>
              </a:rPr>
              <a:t>www.maanmittarikilta.fi</a:t>
            </a:r>
            <a:endParaRPr sz="1500" dirty="0">
              <a:latin typeface="Arial Nova Cond" panose="020B0506020202020204" pitchFamily="34" charset="0"/>
              <a:ea typeface="Montserrat"/>
              <a:cs typeface="Montserrat"/>
              <a:sym typeface="Montserrat"/>
            </a:endParaRPr>
          </a:p>
        </p:txBody>
      </p:sp>
      <p:pic>
        <p:nvPicPr>
          <p:cNvPr id="1028" name="Picture 4" descr="Kuvahaun tulos haulle telegram black logo">
            <a:extLst>
              <a:ext uri="{FF2B5EF4-FFF2-40B4-BE49-F238E27FC236}">
                <a16:creationId xmlns:a16="http://schemas.microsoft.com/office/drawing/2014/main" id="{258AF944-AD6B-4462-BC21-9EEA862C2A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262" y="4349694"/>
            <a:ext cx="349050" cy="349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Kuvahaun tulos haulle email">
            <a:extLst>
              <a:ext uri="{FF2B5EF4-FFF2-40B4-BE49-F238E27FC236}">
                <a16:creationId xmlns:a16="http://schemas.microsoft.com/office/drawing/2014/main" id="{14F5BCD7-A00D-4D58-B467-6DCC3D9A6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7633" y="4406894"/>
            <a:ext cx="316478" cy="316478"/>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96;p23">
            <a:extLst>
              <a:ext uri="{FF2B5EF4-FFF2-40B4-BE49-F238E27FC236}">
                <a16:creationId xmlns:a16="http://schemas.microsoft.com/office/drawing/2014/main" id="{90196E95-5FCF-45DC-A661-F2D8CF19655F}"/>
              </a:ext>
            </a:extLst>
          </p:cNvPr>
          <p:cNvSpPr txBox="1"/>
          <p:nvPr/>
        </p:nvSpPr>
        <p:spPr>
          <a:xfrm>
            <a:off x="4920075" y="4396633"/>
            <a:ext cx="27393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dirty="0">
                <a:latin typeface="Arial Nova Cond" panose="020B0506020202020204" pitchFamily="34" charset="0"/>
                <a:ea typeface="Montserrat"/>
                <a:cs typeface="Montserrat"/>
                <a:sym typeface="Montserrat"/>
              </a:rPr>
              <a:t>Oma sähköposti</a:t>
            </a:r>
            <a:endParaRPr sz="1500" dirty="0">
              <a:latin typeface="Arial Nova Cond" panose="020B0506020202020204" pitchFamily="34" charset="0"/>
              <a:ea typeface="Montserrat"/>
              <a:cs typeface="Montserrat"/>
              <a:sym typeface="Montserrat"/>
            </a:endParaRPr>
          </a:p>
        </p:txBody>
      </p:sp>
      <p:sp>
        <p:nvSpPr>
          <p:cNvPr id="18" name="Google Shape;196;p23">
            <a:extLst>
              <a:ext uri="{FF2B5EF4-FFF2-40B4-BE49-F238E27FC236}">
                <a16:creationId xmlns:a16="http://schemas.microsoft.com/office/drawing/2014/main" id="{289B8BB1-8C8F-487F-AED4-7B724C2C5C9D}"/>
              </a:ext>
            </a:extLst>
          </p:cNvPr>
          <p:cNvSpPr txBox="1"/>
          <p:nvPr/>
        </p:nvSpPr>
        <p:spPr>
          <a:xfrm>
            <a:off x="2104543" y="4352347"/>
            <a:ext cx="2739300" cy="315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500" dirty="0">
                <a:latin typeface="Arial Nova Cond" panose="020B0506020202020204" pitchFamily="34" charset="0"/>
                <a:ea typeface="Montserrat"/>
                <a:cs typeface="Montserrat"/>
                <a:sym typeface="Montserrat"/>
              </a:rPr>
              <a:t>Esim. oma </a:t>
            </a:r>
            <a:r>
              <a:rPr lang="fi-FI" sz="1500" dirty="0" err="1">
                <a:latin typeface="Arial Nova Cond" panose="020B0506020202020204" pitchFamily="34" charset="0"/>
                <a:ea typeface="Montserrat"/>
                <a:cs typeface="Montserrat"/>
                <a:sym typeface="Montserrat"/>
              </a:rPr>
              <a:t>tg</a:t>
            </a:r>
            <a:endParaRPr sz="1500" dirty="0">
              <a:latin typeface="Arial Nova Cond" panose="020B0506020202020204" pitchFamily="34" charset="0"/>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5350BCB-E5E0-4406-9EF9-BE55F06E90A8}"/>
              </a:ext>
            </a:extLst>
          </p:cNvPr>
          <p:cNvSpPr>
            <a:spLocks noGrp="1"/>
          </p:cNvSpPr>
          <p:nvPr>
            <p:ph type="title"/>
          </p:nvPr>
        </p:nvSpPr>
        <p:spPr/>
        <p:txBody>
          <a:bodyPr/>
          <a:lstStyle/>
          <a:p>
            <a:r>
              <a:rPr lang="fi-FI" dirty="0">
                <a:latin typeface="Arial Nova Cond" panose="020B0506020202020204" pitchFamily="34" charset="0"/>
              </a:rPr>
              <a:t>KUKA MÄ OON?</a:t>
            </a:r>
          </a:p>
        </p:txBody>
      </p:sp>
      <p:sp>
        <p:nvSpPr>
          <p:cNvPr id="3" name="Tekstin paikkamerkki 2">
            <a:extLst>
              <a:ext uri="{FF2B5EF4-FFF2-40B4-BE49-F238E27FC236}">
                <a16:creationId xmlns:a16="http://schemas.microsoft.com/office/drawing/2014/main" id="{073C7E6C-4F24-4C24-9332-BC3F22096AA6}"/>
              </a:ext>
            </a:extLst>
          </p:cNvPr>
          <p:cNvSpPr>
            <a:spLocks noGrp="1"/>
          </p:cNvSpPr>
          <p:nvPr>
            <p:ph type="body" idx="1"/>
          </p:nvPr>
        </p:nvSpPr>
        <p:spPr/>
        <p:txBody>
          <a:bodyPr>
            <a:normAutofit/>
          </a:bodyPr>
          <a:lstStyle/>
          <a:p>
            <a:pPr>
              <a:lnSpc>
                <a:spcPct val="200000"/>
              </a:lnSpc>
            </a:pPr>
            <a:r>
              <a:rPr lang="fi-FI" sz="1800" dirty="0">
                <a:latin typeface="Arial Nova Cond" panose="020B0506020202020204" pitchFamily="34" charset="0"/>
              </a:rPr>
              <a:t>Oma nimi</a:t>
            </a:r>
          </a:p>
          <a:p>
            <a:pPr>
              <a:lnSpc>
                <a:spcPct val="200000"/>
              </a:lnSpc>
            </a:pPr>
            <a:r>
              <a:rPr lang="fi-FI" sz="1800" dirty="0">
                <a:latin typeface="Arial Nova Cond" panose="020B0506020202020204" pitchFamily="34" charset="0"/>
              </a:rPr>
              <a:t>Oma tausta (esim. lukio)</a:t>
            </a:r>
          </a:p>
          <a:p>
            <a:pPr>
              <a:lnSpc>
                <a:spcPct val="200000"/>
              </a:lnSpc>
            </a:pPr>
            <a:r>
              <a:rPr lang="fi-FI" sz="1800" dirty="0">
                <a:latin typeface="Arial Nova Cond" panose="020B0506020202020204" pitchFamily="34" charset="0"/>
              </a:rPr>
              <a:t>Monennenko vuoden opiskelija?</a:t>
            </a:r>
          </a:p>
          <a:p>
            <a:pPr>
              <a:lnSpc>
                <a:spcPct val="200000"/>
              </a:lnSpc>
            </a:pPr>
            <a:r>
              <a:rPr lang="fi-FI" sz="1800" dirty="0">
                <a:latin typeface="Arial Nova Cond" panose="020B0506020202020204" pitchFamily="34" charset="0"/>
              </a:rPr>
              <a:t>Miten itse päätynyt </a:t>
            </a:r>
            <a:r>
              <a:rPr lang="fi-FI" sz="1800" dirty="0" err="1">
                <a:latin typeface="Arial Nova Cond" panose="020B0506020202020204" pitchFamily="34" charset="0"/>
              </a:rPr>
              <a:t>RYMille</a:t>
            </a:r>
            <a:r>
              <a:rPr lang="fi-FI" sz="1800" dirty="0">
                <a:latin typeface="Arial Nova Cond" panose="020B0506020202020204" pitchFamily="34" charset="0"/>
              </a:rPr>
              <a:t>?</a:t>
            </a:r>
          </a:p>
          <a:p>
            <a:pPr>
              <a:lnSpc>
                <a:spcPct val="200000"/>
              </a:lnSpc>
            </a:pPr>
            <a:r>
              <a:rPr lang="fi-FI" sz="1800" dirty="0">
                <a:latin typeface="Arial Nova Cond" panose="020B0506020202020204" pitchFamily="34" charset="0"/>
              </a:rPr>
              <a:t>Jotain muuta mielenkiintoista opiskelusta / opiskelijayhteisöstä / itsestäsi?</a:t>
            </a:r>
          </a:p>
          <a:p>
            <a:endParaRPr lang="fi-FI" sz="1800" dirty="0"/>
          </a:p>
        </p:txBody>
      </p:sp>
      <p:pic>
        <p:nvPicPr>
          <p:cNvPr id="7" name="Kuva 6" descr="Kuva, joka sisältää kohteen henkilö, nainen, mies, nuori&#10;&#10;Kuvaus luotu automaattisesti">
            <a:extLst>
              <a:ext uri="{FF2B5EF4-FFF2-40B4-BE49-F238E27FC236}">
                <a16:creationId xmlns:a16="http://schemas.microsoft.com/office/drawing/2014/main" id="{C123101E-1F23-46D3-A46B-7F91A13CB5DE}"/>
              </a:ext>
            </a:extLst>
          </p:cNvPr>
          <p:cNvPicPr>
            <a:picLocks noChangeAspect="1"/>
          </p:cNvPicPr>
          <p:nvPr/>
        </p:nvPicPr>
        <p:blipFill rotWithShape="1">
          <a:blip r:embed="rId3"/>
          <a:srcRect l="14742" t="10029" r="8432"/>
          <a:stretch/>
        </p:blipFill>
        <p:spPr>
          <a:xfrm rot="5400000">
            <a:off x="-209838" y="209838"/>
            <a:ext cx="3449548" cy="3029871"/>
          </a:xfrm>
          <a:prstGeom prst="rect">
            <a:avLst/>
          </a:prstGeom>
        </p:spPr>
      </p:pic>
      <p:pic>
        <p:nvPicPr>
          <p:cNvPr id="9" name="Kuva 8" descr="Kuva, joka sisältää kohteen henkilö, ruoho, ulko, ryhmä&#10;&#10;Kuvaus luotu automaattisesti">
            <a:extLst>
              <a:ext uri="{FF2B5EF4-FFF2-40B4-BE49-F238E27FC236}">
                <a16:creationId xmlns:a16="http://schemas.microsoft.com/office/drawing/2014/main" id="{0B234B23-587D-429D-A977-87571F99C71A}"/>
              </a:ext>
            </a:extLst>
          </p:cNvPr>
          <p:cNvPicPr>
            <a:picLocks noChangeAspect="1"/>
          </p:cNvPicPr>
          <p:nvPr/>
        </p:nvPicPr>
        <p:blipFill>
          <a:blip r:embed="rId4"/>
          <a:stretch>
            <a:fillRect/>
          </a:stretch>
        </p:blipFill>
        <p:spPr>
          <a:xfrm>
            <a:off x="3063350" y="0"/>
            <a:ext cx="3029871" cy="3029871"/>
          </a:xfrm>
          <a:prstGeom prst="rect">
            <a:avLst/>
          </a:prstGeom>
        </p:spPr>
      </p:pic>
      <p:pic>
        <p:nvPicPr>
          <p:cNvPr id="5" name="Kuva 4" descr="Kuva, joka sisältää kohteen ulko, henkilö, henkilöt, ryhmä&#10;&#10;Kuvaus luotu automaattisesti">
            <a:extLst>
              <a:ext uri="{FF2B5EF4-FFF2-40B4-BE49-F238E27FC236}">
                <a16:creationId xmlns:a16="http://schemas.microsoft.com/office/drawing/2014/main" id="{26EF050A-44A4-46BD-814B-C461BA348091}"/>
              </a:ext>
            </a:extLst>
          </p:cNvPr>
          <p:cNvPicPr>
            <a:picLocks noChangeAspect="1"/>
          </p:cNvPicPr>
          <p:nvPr/>
        </p:nvPicPr>
        <p:blipFill rotWithShape="1">
          <a:blip r:embed="rId5"/>
          <a:srcRect b="16270"/>
          <a:stretch/>
        </p:blipFill>
        <p:spPr>
          <a:xfrm>
            <a:off x="-2779" y="3029871"/>
            <a:ext cx="6096000" cy="3828129"/>
          </a:xfrm>
          <a:prstGeom prst="rect">
            <a:avLst/>
          </a:prstGeom>
        </p:spPr>
      </p:pic>
    </p:spTree>
    <p:extLst>
      <p:ext uri="{BB962C8B-B14F-4D97-AF65-F5344CB8AC3E}">
        <p14:creationId xmlns:p14="http://schemas.microsoft.com/office/powerpoint/2010/main" val="358808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Kuvahaun tulos haulle kartanonkoski">
            <a:extLst>
              <a:ext uri="{FF2B5EF4-FFF2-40B4-BE49-F238E27FC236}">
                <a16:creationId xmlns:a16="http://schemas.microsoft.com/office/drawing/2014/main" id="{77790A00-7C6F-4946-918C-37C4D433F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317" y="-31157"/>
            <a:ext cx="9327365" cy="69955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iheeseen liittyvä kuva">
            <a:extLst>
              <a:ext uri="{FF2B5EF4-FFF2-40B4-BE49-F238E27FC236}">
                <a16:creationId xmlns:a16="http://schemas.microsoft.com/office/drawing/2014/main" id="{F944C995-A690-44D1-8397-E9B3DCD364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998" y="-31157"/>
            <a:ext cx="4613542" cy="69203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uvahaun tulos haulle aalto kampus">
            <a:extLst>
              <a:ext uri="{FF2B5EF4-FFF2-40B4-BE49-F238E27FC236}">
                <a16:creationId xmlns:a16="http://schemas.microsoft.com/office/drawing/2014/main" id="{74FC970D-2A68-4132-B203-800AADED0C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0152" y="0"/>
            <a:ext cx="5319299" cy="33226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uvahaun tulos haulle helsingin keskusta">
            <a:extLst>
              <a:ext uri="{FF2B5EF4-FFF2-40B4-BE49-F238E27FC236}">
                <a16:creationId xmlns:a16="http://schemas.microsoft.com/office/drawing/2014/main" id="{C26D101F-EBD0-402F-AF8A-8943B49B5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0152" y="3460155"/>
            <a:ext cx="5298914" cy="3535368"/>
          </a:xfrm>
          <a:prstGeom prst="rect">
            <a:avLst/>
          </a:prstGeom>
          <a:noFill/>
          <a:extLst>
            <a:ext uri="{909E8E84-426E-40DD-AFC4-6F175D3DCCD1}">
              <a14:hiddenFill xmlns:a14="http://schemas.microsoft.com/office/drawing/2010/main">
                <a:solidFill>
                  <a:srgbClr val="FFFFFF"/>
                </a:solidFill>
              </a14:hiddenFill>
            </a:ext>
          </a:extLst>
        </p:spPr>
      </p:pic>
      <p:sp>
        <p:nvSpPr>
          <p:cNvPr id="2" name="Tekstin paikkamerkki 1">
            <a:extLst>
              <a:ext uri="{FF2B5EF4-FFF2-40B4-BE49-F238E27FC236}">
                <a16:creationId xmlns:a16="http://schemas.microsoft.com/office/drawing/2014/main" id="{B35011A4-8480-4996-B669-11034672EAD0}"/>
              </a:ext>
            </a:extLst>
          </p:cNvPr>
          <p:cNvSpPr>
            <a:spLocks noGrp="1"/>
          </p:cNvSpPr>
          <p:nvPr>
            <p:ph type="body" idx="1"/>
          </p:nvPr>
        </p:nvSpPr>
        <p:spPr/>
        <p:txBody>
          <a:bodyPr/>
          <a:lstStyle/>
          <a:p>
            <a:pPr marL="76200" indent="0">
              <a:buNone/>
            </a:pPr>
            <a:r>
              <a:rPr lang="fi-FI" sz="3600" dirty="0">
                <a:solidFill>
                  <a:schemeClr val="bg1"/>
                </a:solidFill>
                <a:highlight>
                  <a:srgbClr val="000000"/>
                </a:highlight>
                <a:latin typeface="Arial Nova Cond" panose="020B0506020202020204" pitchFamily="34" charset="0"/>
              </a:rPr>
              <a:t>Mitä on rakennettu ympäristö?</a:t>
            </a:r>
          </a:p>
        </p:txBody>
      </p:sp>
    </p:spTree>
    <p:extLst>
      <p:ext uri="{BB962C8B-B14F-4D97-AF65-F5344CB8AC3E}">
        <p14:creationId xmlns:p14="http://schemas.microsoft.com/office/powerpoint/2010/main" val="86942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5"/>
          <p:cNvPicPr preferRelativeResize="0"/>
          <p:nvPr/>
        </p:nvPicPr>
        <p:blipFill rotWithShape="1">
          <a:blip r:embed="rId3">
            <a:alphaModFix amt="65000"/>
          </a:blip>
          <a:srcRect l="8011" r="2869"/>
          <a:stretch/>
        </p:blipFill>
        <p:spPr>
          <a:xfrm>
            <a:off x="0" y="0"/>
            <a:ext cx="6111802" cy="6858000"/>
          </a:xfrm>
          <a:prstGeom prst="rect">
            <a:avLst/>
          </a:prstGeom>
          <a:noFill/>
          <a:ln>
            <a:noFill/>
          </a:ln>
        </p:spPr>
      </p:pic>
      <p:sp>
        <p:nvSpPr>
          <p:cNvPr id="85" name="Google Shape;85;p15"/>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dirty="0">
                <a:latin typeface="Arial Nova Cond" panose="020B0506020202020204" pitchFamily="34" charset="0"/>
              </a:rPr>
              <a:t>RAKENNETUN YMPÄRISTÖN OPINNOT</a:t>
            </a:r>
            <a:endParaRPr dirty="0">
              <a:latin typeface="Arial Nova Cond" panose="020B0506020202020204" pitchFamily="34" charset="0"/>
            </a:endParaRPr>
          </a:p>
        </p:txBody>
      </p:sp>
      <p:sp>
        <p:nvSpPr>
          <p:cNvPr id="86" name="Google Shape;86;p15"/>
          <p:cNvSpPr/>
          <p:nvPr/>
        </p:nvSpPr>
        <p:spPr>
          <a:xfrm>
            <a:off x="7825701" y="3648312"/>
            <a:ext cx="2757600" cy="2797500"/>
          </a:xfrm>
          <a:prstGeom prst="ellipse">
            <a:avLst/>
          </a:prstGeom>
          <a:no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Sivuaine</a:t>
            </a:r>
            <a:br>
              <a:rPr lang="fi-FI" sz="1800" dirty="0">
                <a:solidFill>
                  <a:srgbClr val="576574"/>
                </a:solidFill>
                <a:latin typeface="Arial Nova Cond" panose="020B0506020202020204" pitchFamily="34" charset="0"/>
                <a:ea typeface="Raleway"/>
                <a:cs typeface="Raleway"/>
                <a:sym typeface="Raleway"/>
              </a:rPr>
            </a:br>
            <a:r>
              <a:rPr lang="fi-FI" sz="1800" dirty="0">
                <a:solidFill>
                  <a:srgbClr val="576574"/>
                </a:solidFill>
                <a:latin typeface="Arial Nova Cond" panose="020B0506020202020204" pitchFamily="34" charset="0"/>
                <a:ea typeface="Raleway"/>
                <a:cs typeface="Raleway"/>
                <a:sym typeface="Raleway"/>
              </a:rPr>
              <a:t>+</a:t>
            </a:r>
            <a:br>
              <a:rPr lang="fi-FI" sz="1800" dirty="0">
                <a:solidFill>
                  <a:srgbClr val="576574"/>
                </a:solidFill>
                <a:latin typeface="Arial Nova Cond" panose="020B0506020202020204" pitchFamily="34" charset="0"/>
                <a:ea typeface="Raleway"/>
                <a:cs typeface="Raleway"/>
                <a:sym typeface="Raleway"/>
              </a:rPr>
            </a:br>
            <a:r>
              <a:rPr lang="fi-FI" sz="1800" dirty="0">
                <a:solidFill>
                  <a:srgbClr val="576574"/>
                </a:solidFill>
                <a:latin typeface="Arial Nova Cond" panose="020B0506020202020204" pitchFamily="34" charset="0"/>
                <a:ea typeface="Raleway"/>
                <a:cs typeface="Raleway"/>
                <a:sym typeface="Raleway"/>
              </a:rPr>
              <a:t>Vapaasti valittavat opinnot</a:t>
            </a:r>
            <a:endParaRPr sz="1800" dirty="0">
              <a:solidFill>
                <a:srgbClr val="576574"/>
              </a:solidFill>
              <a:latin typeface="Arial Nova Cond" panose="020B0506020202020204" pitchFamily="34" charset="0"/>
              <a:ea typeface="Raleway"/>
              <a:cs typeface="Raleway"/>
              <a:sym typeface="Raleway"/>
            </a:endParaRPr>
          </a:p>
        </p:txBody>
      </p:sp>
      <p:sp>
        <p:nvSpPr>
          <p:cNvPr id="87" name="Google Shape;87;p15"/>
          <p:cNvSpPr/>
          <p:nvPr/>
        </p:nvSpPr>
        <p:spPr>
          <a:xfrm>
            <a:off x="6634575" y="1593200"/>
            <a:ext cx="2757600" cy="2797500"/>
          </a:xfrm>
          <a:prstGeom prst="ellipse">
            <a:avLst/>
          </a:prstGeom>
          <a:no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Perusopinnot</a:t>
            </a:r>
            <a:endParaRPr sz="1800" dirty="0">
              <a:solidFill>
                <a:srgbClr val="576574"/>
              </a:solidFill>
              <a:latin typeface="Arial Nova Cond" panose="020B0506020202020204" pitchFamily="34" charset="0"/>
              <a:ea typeface="Raleway"/>
              <a:cs typeface="Raleway"/>
              <a:sym typeface="Raleway"/>
            </a:endParaRPr>
          </a:p>
        </p:txBody>
      </p:sp>
      <p:sp>
        <p:nvSpPr>
          <p:cNvPr id="88" name="Google Shape;88;p15"/>
          <p:cNvSpPr/>
          <p:nvPr/>
        </p:nvSpPr>
        <p:spPr>
          <a:xfrm>
            <a:off x="9016827" y="1593200"/>
            <a:ext cx="2757600" cy="2797500"/>
          </a:xfrm>
          <a:prstGeom prst="ellipse">
            <a:avLst/>
          </a:prstGeom>
          <a:no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Pääaineopinnot</a:t>
            </a:r>
            <a:endParaRPr sz="1800" dirty="0">
              <a:solidFill>
                <a:srgbClr val="576574"/>
              </a:solidFill>
              <a:latin typeface="Arial Nova Cond" panose="020B0506020202020204" pitchFamily="34" charset="0"/>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p:nvPr/>
        </p:nvSpPr>
        <p:spPr>
          <a:xfrm>
            <a:off x="0" y="5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22"/>
          <p:cNvSpPr txBox="1"/>
          <p:nvPr/>
        </p:nvSpPr>
        <p:spPr>
          <a:xfrm>
            <a:off x="3304050" y="381650"/>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dirty="0">
                <a:solidFill>
                  <a:srgbClr val="1D1D1B"/>
                </a:solidFill>
                <a:latin typeface="Montserrat"/>
                <a:ea typeface="Montserrat"/>
                <a:cs typeface="Montserrat"/>
                <a:sym typeface="Montserrat"/>
              </a:rPr>
              <a:t>PERUSOPINNOT</a:t>
            </a:r>
            <a:endParaRPr sz="1900" b="1" dirty="0">
              <a:solidFill>
                <a:srgbClr val="1D1D1B"/>
              </a:solidFill>
              <a:latin typeface="Montserrat"/>
              <a:ea typeface="Montserrat"/>
              <a:cs typeface="Montserrat"/>
              <a:sym typeface="Montserrat"/>
            </a:endParaRPr>
          </a:p>
        </p:txBody>
      </p:sp>
      <p:sp>
        <p:nvSpPr>
          <p:cNvPr id="163" name="Google Shape;163;p22"/>
          <p:cNvSpPr/>
          <p:nvPr/>
        </p:nvSpPr>
        <p:spPr>
          <a:xfrm>
            <a:off x="8476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 name="Google Shape;165;p22"/>
          <p:cNvSpPr txBox="1"/>
          <p:nvPr/>
        </p:nvSpPr>
        <p:spPr>
          <a:xfrm>
            <a:off x="8476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Matematiikka 29%</a:t>
            </a:r>
          </a:p>
        </p:txBody>
      </p:sp>
      <p:sp>
        <p:nvSpPr>
          <p:cNvPr id="166" name="Google Shape;166;p22"/>
          <p:cNvSpPr/>
          <p:nvPr/>
        </p:nvSpPr>
        <p:spPr>
          <a:xfrm>
            <a:off x="8476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8" name="Google Shape;168;p22"/>
          <p:cNvSpPr txBox="1"/>
          <p:nvPr/>
        </p:nvSpPr>
        <p:spPr>
          <a:xfrm>
            <a:off x="8476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Tuotantotalous 7%</a:t>
            </a:r>
          </a:p>
        </p:txBody>
      </p:sp>
      <p:sp>
        <p:nvSpPr>
          <p:cNvPr id="169" name="Google Shape;169;p22"/>
          <p:cNvSpPr/>
          <p:nvPr/>
        </p:nvSpPr>
        <p:spPr>
          <a:xfrm>
            <a:off x="44695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p22"/>
          <p:cNvSpPr txBox="1"/>
          <p:nvPr/>
        </p:nvSpPr>
        <p:spPr>
          <a:xfrm>
            <a:off x="44695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Insinööritieteet 22%</a:t>
            </a:r>
            <a:endParaRPr sz="1800" dirty="0">
              <a:solidFill>
                <a:schemeClr val="dk1"/>
              </a:solidFill>
              <a:latin typeface="Arial Nova Cond" panose="020B0506020202020204" pitchFamily="34" charset="0"/>
              <a:ea typeface="Calibri"/>
              <a:cs typeface="Calibri"/>
              <a:sym typeface="Calibri"/>
            </a:endParaRPr>
          </a:p>
        </p:txBody>
      </p:sp>
      <p:sp>
        <p:nvSpPr>
          <p:cNvPr id="172" name="Google Shape;172;p22"/>
          <p:cNvSpPr/>
          <p:nvPr/>
        </p:nvSpPr>
        <p:spPr>
          <a:xfrm>
            <a:off x="44695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4" name="Google Shape;174;p22"/>
          <p:cNvSpPr txBox="1"/>
          <p:nvPr/>
        </p:nvSpPr>
        <p:spPr>
          <a:xfrm>
            <a:off x="44695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Kielten opinnot 7%</a:t>
            </a:r>
          </a:p>
        </p:txBody>
      </p:sp>
      <p:sp>
        <p:nvSpPr>
          <p:cNvPr id="175" name="Google Shape;175;p22"/>
          <p:cNvSpPr/>
          <p:nvPr/>
        </p:nvSpPr>
        <p:spPr>
          <a:xfrm>
            <a:off x="8091450" y="1271850"/>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p22"/>
          <p:cNvSpPr txBox="1"/>
          <p:nvPr/>
        </p:nvSpPr>
        <p:spPr>
          <a:xfrm>
            <a:off x="8091450" y="3499150"/>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Tietojen käsittely 14%</a:t>
            </a:r>
            <a:endParaRPr sz="1800" dirty="0">
              <a:solidFill>
                <a:schemeClr val="dk1"/>
              </a:solidFill>
              <a:latin typeface="Arial Nova Cond" panose="020B0506020202020204" pitchFamily="34" charset="0"/>
              <a:ea typeface="Calibri"/>
              <a:cs typeface="Calibri"/>
              <a:sym typeface="Calibri"/>
            </a:endParaRPr>
          </a:p>
        </p:txBody>
      </p:sp>
      <p:sp>
        <p:nvSpPr>
          <p:cNvPr id="178" name="Google Shape;178;p22"/>
          <p:cNvSpPr/>
          <p:nvPr/>
        </p:nvSpPr>
        <p:spPr>
          <a:xfrm>
            <a:off x="8091450" y="4020775"/>
            <a:ext cx="3252900" cy="21570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p22"/>
          <p:cNvSpPr txBox="1"/>
          <p:nvPr/>
        </p:nvSpPr>
        <p:spPr>
          <a:xfrm>
            <a:off x="8091450" y="6248075"/>
            <a:ext cx="3252900" cy="3693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i-FI" sz="1800" dirty="0">
                <a:solidFill>
                  <a:schemeClr val="dk1"/>
                </a:solidFill>
                <a:latin typeface="Arial Nova Cond" panose="020B0506020202020204" pitchFamily="34" charset="0"/>
                <a:ea typeface="Calibri"/>
                <a:cs typeface="Calibri"/>
                <a:sym typeface="Calibri"/>
              </a:rPr>
              <a:t>Valinnaiset perusopinnot 21%</a:t>
            </a:r>
            <a:endParaRPr sz="1800" dirty="0">
              <a:solidFill>
                <a:schemeClr val="dk1"/>
              </a:solidFill>
              <a:latin typeface="Arial Nova Cond" panose="020B0506020202020204" pitchFamily="34" charset="0"/>
              <a:ea typeface="Calibri"/>
              <a:cs typeface="Calibri"/>
              <a:sym typeface="Calibri"/>
            </a:endParaRPr>
          </a:p>
        </p:txBody>
      </p:sp>
      <p:pic>
        <p:nvPicPr>
          <p:cNvPr id="3" name="Picture 2">
            <a:extLst>
              <a:ext uri="{FF2B5EF4-FFF2-40B4-BE49-F238E27FC236}">
                <a16:creationId xmlns:a16="http://schemas.microsoft.com/office/drawing/2014/main" id="{56BC7C0A-CFA3-40A2-A720-657DD2CAC2A9}"/>
              </a:ext>
            </a:extLst>
          </p:cNvPr>
          <p:cNvPicPr>
            <a:picLocks noChangeAspect="1"/>
          </p:cNvPicPr>
          <p:nvPr/>
        </p:nvPicPr>
        <p:blipFill rotWithShape="1">
          <a:blip r:embed="rId3"/>
          <a:srcRect r="7963"/>
          <a:stretch/>
        </p:blipFill>
        <p:spPr>
          <a:xfrm>
            <a:off x="8198358" y="4109027"/>
            <a:ext cx="3047544" cy="1986717"/>
          </a:xfrm>
          <a:prstGeom prst="rect">
            <a:avLst/>
          </a:prstGeom>
        </p:spPr>
      </p:pic>
      <p:pic>
        <p:nvPicPr>
          <p:cNvPr id="1030" name="Picture 6" descr="February | maths a level standards | Loughborough University">
            <a:extLst>
              <a:ext uri="{FF2B5EF4-FFF2-40B4-BE49-F238E27FC236}">
                <a16:creationId xmlns:a16="http://schemas.microsoft.com/office/drawing/2014/main" id="{AC3F8820-9892-44DD-85DD-9974BAE5C7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30"/>
          <a:stretch/>
        </p:blipFill>
        <p:spPr bwMode="auto">
          <a:xfrm>
            <a:off x="950326" y="1353875"/>
            <a:ext cx="3047549" cy="19918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ᐈ Engineering stock pictures, Royalty Free engineering photos | download on  Depositphotos®">
            <a:extLst>
              <a:ext uri="{FF2B5EF4-FFF2-40B4-BE49-F238E27FC236}">
                <a16:creationId xmlns:a16="http://schemas.microsoft.com/office/drawing/2014/main" id="{D8EDBA6F-3F28-43F1-ADF5-9A7656AD51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3419"/>
          <a:stretch/>
        </p:blipFill>
        <p:spPr bwMode="auto">
          <a:xfrm>
            <a:off x="4554059" y="1353875"/>
            <a:ext cx="3083882" cy="19856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mote Work Library - Mob Programming">
            <a:extLst>
              <a:ext uri="{FF2B5EF4-FFF2-40B4-BE49-F238E27FC236}">
                <a16:creationId xmlns:a16="http://schemas.microsoft.com/office/drawing/2014/main" id="{581A50F4-C85E-4D11-80F6-8B47ACDC37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010"/>
          <a:stretch/>
        </p:blipFill>
        <p:spPr bwMode="auto">
          <a:xfrm>
            <a:off x="968191" y="4109026"/>
            <a:ext cx="3011817" cy="20140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op 5 programming languages network admins should learn - TechRepublic">
            <a:extLst>
              <a:ext uri="{FF2B5EF4-FFF2-40B4-BE49-F238E27FC236}">
                <a16:creationId xmlns:a16="http://schemas.microsoft.com/office/drawing/2014/main" id="{AB6E88CA-0891-4BA7-A14A-1A2EE92CCA7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772"/>
          <a:stretch/>
        </p:blipFill>
        <p:spPr bwMode="auto">
          <a:xfrm>
            <a:off x="8207829" y="1353875"/>
            <a:ext cx="3033845" cy="198671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hat Students with Learning Disabilities Should Know About College Math and  Foreign Language Requirements - LDadvisory.com">
            <a:extLst>
              <a:ext uri="{FF2B5EF4-FFF2-40B4-BE49-F238E27FC236}">
                <a16:creationId xmlns:a16="http://schemas.microsoft.com/office/drawing/2014/main" id="{1750653F-795E-44CD-9566-51FD751D076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5102"/>
          <a:stretch/>
        </p:blipFill>
        <p:spPr bwMode="auto">
          <a:xfrm>
            <a:off x="4895586" y="4093008"/>
            <a:ext cx="2400827" cy="2012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644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p:nvPr/>
        </p:nvSpPr>
        <p:spPr>
          <a:xfrm>
            <a:off x="0" y="680274"/>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7"/>
          <p:cNvSpPr txBox="1"/>
          <p:nvPr/>
        </p:nvSpPr>
        <p:spPr>
          <a:xfrm>
            <a:off x="3346050" y="425425"/>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dirty="0">
                <a:solidFill>
                  <a:srgbClr val="1D1D1B"/>
                </a:solidFill>
                <a:latin typeface="Arial Nova Cond" panose="020B0506020202020204" pitchFamily="34" charset="0"/>
                <a:ea typeface="Montserrat"/>
                <a:cs typeface="Montserrat"/>
                <a:sym typeface="Montserrat"/>
              </a:rPr>
              <a:t>PÄÄAINEOPINNOT</a:t>
            </a:r>
            <a:endParaRPr sz="1900" b="1" dirty="0">
              <a:solidFill>
                <a:srgbClr val="1D1D1B"/>
              </a:solidFill>
              <a:latin typeface="Arial Nova Cond" panose="020B0506020202020204" pitchFamily="34" charset="0"/>
              <a:ea typeface="Montserrat"/>
              <a:cs typeface="Montserrat"/>
              <a:sym typeface="Montserrat"/>
            </a:endParaRPr>
          </a:p>
        </p:txBody>
      </p:sp>
      <p:sp>
        <p:nvSpPr>
          <p:cNvPr id="105" name="Google Shape;105;p17"/>
          <p:cNvSpPr/>
          <p:nvPr/>
        </p:nvSpPr>
        <p:spPr>
          <a:xfrm>
            <a:off x="4664250" y="1494100"/>
            <a:ext cx="2947500" cy="20289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7"/>
          <p:cNvSpPr txBox="1"/>
          <p:nvPr/>
        </p:nvSpPr>
        <p:spPr>
          <a:xfrm>
            <a:off x="5031775" y="1494100"/>
            <a:ext cx="2201400" cy="20697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None/>
            </a:pPr>
            <a:r>
              <a:rPr lang="fi-FI" sz="1800" b="1" dirty="0">
                <a:latin typeface="Arial Nova Cond" panose="020B0506020202020204" pitchFamily="34" charset="0"/>
                <a:ea typeface="Montserrat"/>
                <a:cs typeface="Montserrat"/>
                <a:sym typeface="Montserrat"/>
              </a:rPr>
              <a:t>RAKENNETTU YMPÄRISTÖ</a:t>
            </a:r>
            <a:endParaRPr sz="1800" b="1" dirty="0">
              <a:latin typeface="Arial Nova Cond" panose="020B0506020202020204" pitchFamily="34" charset="0"/>
              <a:ea typeface="Montserrat"/>
              <a:cs typeface="Montserrat"/>
              <a:sym typeface="Montserrat"/>
            </a:endParaRPr>
          </a:p>
        </p:txBody>
      </p:sp>
      <p:sp>
        <p:nvSpPr>
          <p:cNvPr id="107" name="Google Shape;107;p17"/>
          <p:cNvSpPr txBox="1"/>
          <p:nvPr/>
        </p:nvSpPr>
        <p:spPr>
          <a:xfrm>
            <a:off x="802675" y="1043200"/>
            <a:ext cx="1824000" cy="1780200"/>
          </a:xfrm>
          <a:prstGeom prst="rect">
            <a:avLst/>
          </a:prstGeom>
          <a:solidFill>
            <a:srgbClr val="FFFFFF"/>
          </a:solidFill>
          <a:ln>
            <a:noFill/>
          </a:ln>
          <a:effectLst>
            <a:reflection dist="38100" dir="5400000" fadeDir="5400012" sy="-100000" algn="bl" rotWithShape="0"/>
          </a:effectLst>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17"/>
          <p:cNvSpPr/>
          <p:nvPr/>
        </p:nvSpPr>
        <p:spPr>
          <a:xfrm>
            <a:off x="4537800" y="1405300"/>
            <a:ext cx="3200400" cy="2206500"/>
          </a:xfrm>
          <a:prstGeom prst="rect">
            <a:avLst/>
          </a:prstGeom>
          <a:no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p17"/>
          <p:cNvSpPr/>
          <p:nvPr/>
        </p:nvSpPr>
        <p:spPr>
          <a:xfrm flipH="1">
            <a:off x="1313525" y="1933300"/>
            <a:ext cx="3645300" cy="1194900"/>
          </a:xfrm>
          <a:prstGeom prst="notchedRightArrow">
            <a:avLst>
              <a:gd name="adj1" fmla="val 50000"/>
              <a:gd name="adj2" fmla="val 50000"/>
            </a:avLst>
          </a:prstGeom>
          <a:solidFill>
            <a:srgbClr val="840D35"/>
          </a:solid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dirty="0">
                <a:solidFill>
                  <a:schemeClr val="lt1"/>
                </a:solidFill>
                <a:latin typeface="Arial Nova Cond" panose="020B0506020202020204" pitchFamily="34" charset="0"/>
                <a:ea typeface="Raleway Medium"/>
                <a:cs typeface="Raleway Medium"/>
                <a:sym typeface="Raleway Medium"/>
              </a:rPr>
              <a:t>Maankäytön suunnittelu ja liikennetekniikka</a:t>
            </a:r>
            <a:endParaRPr sz="1800" dirty="0">
              <a:solidFill>
                <a:schemeClr val="lt1"/>
              </a:solidFill>
              <a:latin typeface="Arial Nova Cond" panose="020B0506020202020204" pitchFamily="34" charset="0"/>
              <a:ea typeface="Raleway Medium"/>
              <a:cs typeface="Raleway Medium"/>
              <a:sym typeface="Raleway Medium"/>
            </a:endParaRPr>
          </a:p>
        </p:txBody>
      </p:sp>
      <p:sp>
        <p:nvSpPr>
          <p:cNvPr id="110" name="Google Shape;110;p17"/>
          <p:cNvSpPr/>
          <p:nvPr/>
        </p:nvSpPr>
        <p:spPr>
          <a:xfrm>
            <a:off x="7233175" y="1933300"/>
            <a:ext cx="3645300" cy="1194900"/>
          </a:xfrm>
          <a:prstGeom prst="notchedRightArrow">
            <a:avLst>
              <a:gd name="adj1" fmla="val 50000"/>
              <a:gd name="adj2" fmla="val 50000"/>
            </a:avLst>
          </a:prstGeom>
          <a:solidFill>
            <a:srgbClr val="840D35"/>
          </a:solidFill>
          <a:ln w="19050"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fi-FI" sz="1800" dirty="0">
                <a:solidFill>
                  <a:schemeClr val="lt1"/>
                </a:solidFill>
                <a:latin typeface="Arial Nova Cond" panose="020B0506020202020204" pitchFamily="34" charset="0"/>
                <a:ea typeface="Raleway Medium"/>
                <a:cs typeface="Raleway Medium"/>
                <a:sym typeface="Raleway Medium"/>
              </a:rPr>
              <a:t>Kiinteistötalous</a:t>
            </a:r>
            <a:endParaRPr sz="1800" dirty="0">
              <a:solidFill>
                <a:schemeClr val="lt1"/>
              </a:solidFill>
              <a:latin typeface="Arial Nova Cond" panose="020B0506020202020204" pitchFamily="34" charset="0"/>
              <a:ea typeface="Raleway Medium"/>
              <a:cs typeface="Raleway Medium"/>
              <a:sym typeface="Raleway Medium"/>
            </a:endParaRPr>
          </a:p>
        </p:txBody>
      </p:sp>
      <p:sp>
        <p:nvSpPr>
          <p:cNvPr id="111" name="Google Shape;111;p17"/>
          <p:cNvSpPr txBox="1">
            <a:spLocks noGrp="1"/>
          </p:cNvSpPr>
          <p:nvPr>
            <p:ph type="body" idx="4294967295"/>
          </p:nvPr>
        </p:nvSpPr>
        <p:spPr>
          <a:xfrm>
            <a:off x="4199100" y="3930840"/>
            <a:ext cx="3793800" cy="21789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t" anchorCtr="0">
            <a:noAutofit/>
          </a:bodyPr>
          <a:lstStyle/>
          <a:p>
            <a:pPr marL="0" marR="0" lvl="0" indent="0" algn="l" rtl="0">
              <a:lnSpc>
                <a:spcPct val="115000"/>
              </a:lnSpc>
              <a:spcBef>
                <a:spcPts val="800"/>
              </a:spcBef>
              <a:spcAft>
                <a:spcPts val="0"/>
              </a:spcAft>
              <a:buClr>
                <a:schemeClr val="dk1"/>
              </a:buClr>
              <a:buSzPts val="1100"/>
              <a:buFont typeface="Arial"/>
              <a:buNone/>
            </a:pPr>
            <a:r>
              <a:rPr lang="fi-FI" sz="1800" dirty="0">
                <a:latin typeface="Arial Nova Cond" panose="020B0506020202020204" pitchFamily="34" charset="0"/>
              </a:rPr>
              <a:t>Rakennetun ympäristön talous ja johtaminen (5 op)</a:t>
            </a:r>
            <a:endParaRPr sz="1800" dirty="0">
              <a:latin typeface="Arial Nova Cond" panose="020B0506020202020204" pitchFamily="34" charset="0"/>
            </a:endParaRPr>
          </a:p>
          <a:p>
            <a:pPr marL="0" marR="0" lvl="0" indent="0" algn="l" rtl="0">
              <a:lnSpc>
                <a:spcPct val="115000"/>
              </a:lnSpc>
              <a:spcBef>
                <a:spcPts val="800"/>
              </a:spcBef>
              <a:spcAft>
                <a:spcPts val="0"/>
              </a:spcAft>
              <a:buClr>
                <a:schemeClr val="dk1"/>
              </a:buClr>
              <a:buSzPts val="1100"/>
              <a:buFont typeface="Arial"/>
              <a:buNone/>
            </a:pPr>
            <a:r>
              <a:rPr lang="fi-FI" sz="1800" dirty="0">
                <a:latin typeface="Arial Nova Cond" panose="020B0506020202020204" pitchFamily="34" charset="0"/>
              </a:rPr>
              <a:t>Kestävä liikennejärjestelmä (5 op)</a:t>
            </a:r>
            <a:endParaRPr sz="1800" dirty="0">
              <a:latin typeface="Arial Nova Cond" panose="020B0506020202020204" pitchFamily="34" charset="0"/>
            </a:endParaRPr>
          </a:p>
          <a:p>
            <a:pPr marL="0" marR="0" lvl="0" indent="0" algn="l" rtl="0">
              <a:lnSpc>
                <a:spcPct val="115000"/>
              </a:lnSpc>
              <a:spcBef>
                <a:spcPts val="800"/>
              </a:spcBef>
              <a:spcAft>
                <a:spcPts val="0"/>
              </a:spcAft>
              <a:buClr>
                <a:schemeClr val="dk1"/>
              </a:buClr>
              <a:buSzPts val="1100"/>
              <a:buFont typeface="Arial"/>
              <a:buNone/>
            </a:pPr>
            <a:r>
              <a:rPr lang="fi-FI" sz="1800" dirty="0">
                <a:latin typeface="Arial Nova Cond" panose="020B0506020202020204" pitchFamily="34" charset="0"/>
              </a:rPr>
              <a:t>Projektityökurssi, yhdyskuntien suunnittelu (5 op)</a:t>
            </a:r>
            <a:endParaRPr sz="1800" dirty="0">
              <a:latin typeface="Arial Nova Cond" panose="020B0506020202020204" pitchFamily="34" charset="0"/>
            </a:endParaRPr>
          </a:p>
          <a:p>
            <a:pPr marL="0" marR="0" lvl="0" indent="0" algn="l" rtl="0">
              <a:lnSpc>
                <a:spcPct val="115000"/>
              </a:lnSpc>
              <a:spcBef>
                <a:spcPts val="800"/>
              </a:spcBef>
              <a:spcAft>
                <a:spcPts val="0"/>
              </a:spcAft>
              <a:buClr>
                <a:schemeClr val="dk1"/>
              </a:buClr>
              <a:buSzPts val="1100"/>
              <a:buFont typeface="Arial"/>
              <a:buNone/>
            </a:pPr>
            <a:endParaRPr sz="1800" dirty="0"/>
          </a:p>
          <a:p>
            <a:pPr marL="0" marR="0" lvl="0" indent="0" algn="l" rtl="0">
              <a:lnSpc>
                <a:spcPct val="115000"/>
              </a:lnSpc>
              <a:spcBef>
                <a:spcPts val="800"/>
              </a:spcBef>
              <a:spcAft>
                <a:spcPts val="0"/>
              </a:spcAft>
              <a:buNone/>
            </a:pPr>
            <a:endParaRPr sz="1800" dirty="0"/>
          </a:p>
        </p:txBody>
      </p:sp>
      <p:sp>
        <p:nvSpPr>
          <p:cNvPr id="112" name="Google Shape;112;p17"/>
          <p:cNvSpPr txBox="1">
            <a:spLocks noGrp="1"/>
          </p:cNvSpPr>
          <p:nvPr>
            <p:ph type="body" idx="4294967295"/>
          </p:nvPr>
        </p:nvSpPr>
        <p:spPr>
          <a:xfrm>
            <a:off x="8159875" y="3930840"/>
            <a:ext cx="3793800" cy="21789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800"/>
              </a:spcBef>
              <a:spcAft>
                <a:spcPts val="0"/>
              </a:spcAft>
              <a:buClr>
                <a:schemeClr val="dk1"/>
              </a:buClr>
              <a:buSzPts val="1100"/>
              <a:buFont typeface="Arial"/>
              <a:buNone/>
            </a:pPr>
            <a:r>
              <a:rPr lang="fi-FI" sz="1800" dirty="0">
                <a:latin typeface="Arial Nova Cond" panose="020B0506020202020204" pitchFamily="34" charset="0"/>
              </a:rPr>
              <a:t>Real </a:t>
            </a:r>
            <a:r>
              <a:rPr lang="fi-FI" sz="1800" dirty="0" err="1">
                <a:latin typeface="Arial Nova Cond" panose="020B0506020202020204" pitchFamily="34" charset="0"/>
              </a:rPr>
              <a:t>Estate</a:t>
            </a:r>
            <a:r>
              <a:rPr lang="fi-FI" sz="1800" dirty="0">
                <a:latin typeface="Arial Nova Cond" panose="020B0506020202020204" pitchFamily="34" charset="0"/>
              </a:rPr>
              <a:t> Finance (6 op)</a:t>
            </a:r>
            <a:endParaRPr sz="1800" dirty="0">
              <a:latin typeface="Arial Nova Cond" panose="020B0506020202020204" pitchFamily="34" charset="0"/>
            </a:endParaRPr>
          </a:p>
          <a:p>
            <a:pPr marL="0" marR="0" lvl="0" indent="0" algn="l" rtl="0">
              <a:lnSpc>
                <a:spcPct val="115000"/>
              </a:lnSpc>
              <a:spcBef>
                <a:spcPts val="800"/>
              </a:spcBef>
              <a:spcAft>
                <a:spcPts val="0"/>
              </a:spcAft>
              <a:buNone/>
            </a:pPr>
            <a:r>
              <a:rPr lang="fi-FI" sz="1800" dirty="0" err="1">
                <a:latin typeface="Arial Nova Cond" panose="020B0506020202020204" pitchFamily="34" charset="0"/>
              </a:rPr>
              <a:t>Facility</a:t>
            </a:r>
            <a:r>
              <a:rPr lang="fi-FI" sz="1800" dirty="0">
                <a:latin typeface="Arial Nova Cond" panose="020B0506020202020204" pitchFamily="34" charset="0"/>
              </a:rPr>
              <a:t> and Property Management (6 op)</a:t>
            </a:r>
            <a:endParaRPr sz="1800" dirty="0">
              <a:latin typeface="Arial Nova Cond" panose="020B0506020202020204" pitchFamily="34" charset="0"/>
            </a:endParaRPr>
          </a:p>
          <a:p>
            <a:pPr marL="0" marR="0" lvl="0" indent="0" algn="l" rtl="0">
              <a:lnSpc>
                <a:spcPct val="115000"/>
              </a:lnSpc>
              <a:spcBef>
                <a:spcPts val="800"/>
              </a:spcBef>
              <a:spcAft>
                <a:spcPts val="0"/>
              </a:spcAft>
              <a:buNone/>
            </a:pPr>
            <a:r>
              <a:rPr lang="fi-FI" sz="1800" dirty="0">
                <a:latin typeface="Arial Nova Cond" panose="020B0506020202020204" pitchFamily="34" charset="0"/>
              </a:rPr>
              <a:t>Urban </a:t>
            </a:r>
            <a:r>
              <a:rPr lang="fi-FI" sz="1800" dirty="0" err="1">
                <a:latin typeface="Arial Nova Cond" panose="020B0506020202020204" pitchFamily="34" charset="0"/>
              </a:rPr>
              <a:t>Economics</a:t>
            </a:r>
            <a:r>
              <a:rPr lang="fi-FI" sz="1800" dirty="0">
                <a:latin typeface="Arial Nova Cond" panose="020B0506020202020204" pitchFamily="34" charset="0"/>
              </a:rPr>
              <a:t> (6 op)</a:t>
            </a:r>
            <a:endParaRPr sz="1800" dirty="0">
              <a:latin typeface="Arial Nova Cond" panose="020B0506020202020204" pitchFamily="34" charset="0"/>
            </a:endParaRPr>
          </a:p>
        </p:txBody>
      </p:sp>
      <p:sp>
        <p:nvSpPr>
          <p:cNvPr id="113" name="Google Shape;113;p17"/>
          <p:cNvSpPr txBox="1">
            <a:spLocks noGrp="1"/>
          </p:cNvSpPr>
          <p:nvPr>
            <p:ph type="body" idx="4294967295"/>
          </p:nvPr>
        </p:nvSpPr>
        <p:spPr>
          <a:xfrm>
            <a:off x="238325" y="3930840"/>
            <a:ext cx="3793800" cy="21789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800"/>
              </a:spcBef>
              <a:spcAft>
                <a:spcPts val="0"/>
              </a:spcAft>
              <a:buClr>
                <a:schemeClr val="dk1"/>
              </a:buClr>
              <a:buSzPts val="1100"/>
              <a:buFont typeface="Arial"/>
              <a:buNone/>
            </a:pPr>
            <a:r>
              <a:rPr lang="fi-FI" sz="1800" dirty="0">
                <a:latin typeface="Arial Nova Cond" panose="020B0506020202020204" pitchFamily="34" charset="0"/>
              </a:rPr>
              <a:t>Planning Studio (10 op)</a:t>
            </a:r>
            <a:endParaRPr sz="1800" dirty="0">
              <a:latin typeface="Arial Nova Cond" panose="020B0506020202020204" pitchFamily="34" charset="0"/>
            </a:endParaRPr>
          </a:p>
          <a:p>
            <a:pPr marL="0" marR="0" lvl="0" indent="0" algn="l" rtl="0">
              <a:lnSpc>
                <a:spcPct val="115000"/>
              </a:lnSpc>
              <a:spcBef>
                <a:spcPts val="800"/>
              </a:spcBef>
              <a:spcAft>
                <a:spcPts val="0"/>
              </a:spcAft>
              <a:buClr>
                <a:schemeClr val="dk1"/>
              </a:buClr>
              <a:buSzPts val="1100"/>
              <a:buFont typeface="Arial"/>
              <a:buNone/>
            </a:pPr>
            <a:r>
              <a:rPr lang="fi-FI" sz="1800" dirty="0">
                <a:latin typeface="Arial Nova Cond" panose="020B0506020202020204" pitchFamily="34" charset="0"/>
              </a:rPr>
              <a:t>Urban and </a:t>
            </a:r>
            <a:r>
              <a:rPr lang="fi-FI" sz="1800" dirty="0" err="1">
                <a:latin typeface="Arial Nova Cond" panose="020B0506020202020204" pitchFamily="34" charset="0"/>
              </a:rPr>
              <a:t>Regional</a:t>
            </a:r>
            <a:r>
              <a:rPr lang="fi-FI" sz="1800" dirty="0">
                <a:latin typeface="Arial Nova Cond" panose="020B0506020202020204" pitchFamily="34" charset="0"/>
              </a:rPr>
              <a:t> </a:t>
            </a:r>
            <a:r>
              <a:rPr lang="fi-FI" sz="1800" dirty="0" err="1">
                <a:latin typeface="Arial Nova Cond" panose="020B0506020202020204" pitchFamily="34" charset="0"/>
              </a:rPr>
              <a:t>Development</a:t>
            </a:r>
            <a:r>
              <a:rPr lang="fi-FI" sz="1800" dirty="0">
                <a:latin typeface="Arial Nova Cond" panose="020B0506020202020204" pitchFamily="34" charset="0"/>
              </a:rPr>
              <a:t> (5 op)</a:t>
            </a:r>
            <a:endParaRPr sz="1800" dirty="0">
              <a:latin typeface="Arial Nova Cond" panose="020B0506020202020204" pitchFamily="34" charset="0"/>
            </a:endParaRPr>
          </a:p>
          <a:p>
            <a:pPr marL="0" marR="0" lvl="0" indent="0" algn="l" rtl="0">
              <a:lnSpc>
                <a:spcPct val="115000"/>
              </a:lnSpc>
              <a:spcBef>
                <a:spcPts val="800"/>
              </a:spcBef>
              <a:spcAft>
                <a:spcPts val="0"/>
              </a:spcAft>
              <a:buNone/>
            </a:pPr>
            <a:r>
              <a:rPr lang="fi-FI" sz="1800" dirty="0">
                <a:latin typeface="Arial Nova Cond" panose="020B0506020202020204" pitchFamily="34" charset="0"/>
              </a:rPr>
              <a:t>Transport </a:t>
            </a:r>
            <a:r>
              <a:rPr lang="fi-FI" sz="1800" dirty="0" err="1">
                <a:latin typeface="Arial Nova Cond" panose="020B0506020202020204" pitchFamily="34" charset="0"/>
              </a:rPr>
              <a:t>Modeling</a:t>
            </a:r>
            <a:r>
              <a:rPr lang="fi-FI" sz="1800" dirty="0">
                <a:latin typeface="Arial Nova Cond" panose="020B0506020202020204" pitchFamily="34" charset="0"/>
              </a:rPr>
              <a:t> (5 op)</a:t>
            </a:r>
            <a:endParaRPr sz="1800" dirty="0">
              <a:latin typeface="Arial Nova Cond" panose="020B0506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8"/>
          <p:cNvSpPr txBox="1"/>
          <p:nvPr/>
        </p:nvSpPr>
        <p:spPr>
          <a:xfrm>
            <a:off x="0" y="0"/>
            <a:ext cx="12192000" cy="6858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8"/>
          <p:cNvSpPr txBox="1"/>
          <p:nvPr/>
        </p:nvSpPr>
        <p:spPr>
          <a:xfrm>
            <a:off x="3304050" y="381650"/>
            <a:ext cx="5583900" cy="819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fi-FI" sz="1900" b="1" dirty="0">
                <a:solidFill>
                  <a:srgbClr val="1D1D1B"/>
                </a:solidFill>
                <a:latin typeface="Arial Nova Cond" panose="020B0506020202020204" pitchFamily="34" charset="0"/>
                <a:ea typeface="Montserrat"/>
                <a:cs typeface="Montserrat"/>
                <a:sym typeface="Montserrat"/>
              </a:rPr>
              <a:t>MUUT OPINNOT</a:t>
            </a:r>
            <a:endParaRPr sz="1900" b="1" dirty="0">
              <a:solidFill>
                <a:srgbClr val="1D1D1B"/>
              </a:solidFill>
              <a:latin typeface="Arial Nova Cond" panose="020B0506020202020204" pitchFamily="34" charset="0"/>
              <a:ea typeface="Montserrat"/>
              <a:cs typeface="Montserrat"/>
              <a:sym typeface="Montserrat"/>
            </a:endParaRPr>
          </a:p>
        </p:txBody>
      </p:sp>
      <p:sp>
        <p:nvSpPr>
          <p:cNvPr id="121" name="Google Shape;121;p18"/>
          <p:cNvSpPr/>
          <p:nvPr/>
        </p:nvSpPr>
        <p:spPr>
          <a:xfrm>
            <a:off x="434100" y="1557650"/>
            <a:ext cx="2180400" cy="951900"/>
          </a:xfrm>
          <a:prstGeom prst="rect">
            <a:avLst/>
          </a:prstGeom>
          <a:noFill/>
          <a:ln w="9525" cap="flat" cmpd="sng">
            <a:solidFill>
              <a:srgbClr val="4458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sz="1600" b="1">
                <a:solidFill>
                  <a:srgbClr val="44583B"/>
                </a:solidFill>
                <a:latin typeface="Montserrat"/>
                <a:ea typeface="Montserrat"/>
                <a:cs typeface="Montserrat"/>
                <a:sym typeface="Montserrat"/>
              </a:rPr>
              <a:t>KAUPPATIETEET</a:t>
            </a:r>
            <a:endParaRPr sz="1600" b="1">
              <a:solidFill>
                <a:srgbClr val="44583B"/>
              </a:solidFill>
              <a:latin typeface="Montserrat"/>
              <a:ea typeface="Montserrat"/>
              <a:cs typeface="Montserrat"/>
              <a:sym typeface="Montserrat"/>
            </a:endParaRPr>
          </a:p>
        </p:txBody>
      </p:sp>
      <p:sp>
        <p:nvSpPr>
          <p:cNvPr id="122" name="Google Shape;122;p18"/>
          <p:cNvSpPr/>
          <p:nvPr/>
        </p:nvSpPr>
        <p:spPr>
          <a:xfrm>
            <a:off x="434100" y="2953050"/>
            <a:ext cx="2180400" cy="951900"/>
          </a:xfrm>
          <a:prstGeom prst="rect">
            <a:avLst/>
          </a:prstGeom>
          <a:noFill/>
          <a:ln w="9525" cap="flat" cmpd="sng">
            <a:solidFill>
              <a:srgbClr val="A72A1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sz="1600" b="1">
                <a:solidFill>
                  <a:srgbClr val="A72A1E"/>
                </a:solidFill>
                <a:latin typeface="Montserrat"/>
                <a:ea typeface="Montserrat"/>
                <a:cs typeface="Montserrat"/>
                <a:sym typeface="Montserrat"/>
              </a:rPr>
              <a:t>TAIDE</a:t>
            </a:r>
            <a:endParaRPr sz="1600" b="1">
              <a:solidFill>
                <a:srgbClr val="A72A1E"/>
              </a:solidFill>
              <a:latin typeface="Montserrat"/>
              <a:ea typeface="Montserrat"/>
              <a:cs typeface="Montserrat"/>
              <a:sym typeface="Montserrat"/>
            </a:endParaRPr>
          </a:p>
        </p:txBody>
      </p:sp>
      <p:sp>
        <p:nvSpPr>
          <p:cNvPr id="123" name="Google Shape;123;p18"/>
          <p:cNvSpPr/>
          <p:nvPr/>
        </p:nvSpPr>
        <p:spPr>
          <a:xfrm>
            <a:off x="434100" y="4348450"/>
            <a:ext cx="2180400" cy="951900"/>
          </a:xfrm>
          <a:prstGeom prst="rect">
            <a:avLst/>
          </a:prstGeom>
          <a:noFill/>
          <a:ln w="9525" cap="flat" cmpd="sng">
            <a:solidFill>
              <a:srgbClr val="57657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i-FI" sz="1600" b="1">
                <a:solidFill>
                  <a:srgbClr val="576574"/>
                </a:solidFill>
                <a:latin typeface="Montserrat"/>
                <a:ea typeface="Montserrat"/>
                <a:cs typeface="Montserrat"/>
                <a:sym typeface="Montserrat"/>
              </a:rPr>
              <a:t>TEKNIIKKA</a:t>
            </a:r>
            <a:endParaRPr sz="1600" b="1">
              <a:solidFill>
                <a:srgbClr val="576574"/>
              </a:solidFill>
              <a:latin typeface="Montserrat"/>
              <a:ea typeface="Montserrat"/>
              <a:cs typeface="Montserrat"/>
              <a:sym typeface="Montserrat"/>
            </a:endParaRPr>
          </a:p>
        </p:txBody>
      </p:sp>
      <p:sp>
        <p:nvSpPr>
          <p:cNvPr id="124" name="Google Shape;124;p18"/>
          <p:cNvSpPr txBox="1">
            <a:spLocks noGrp="1"/>
          </p:cNvSpPr>
          <p:nvPr>
            <p:ph type="body" idx="4294967295"/>
          </p:nvPr>
        </p:nvSpPr>
        <p:spPr>
          <a:xfrm>
            <a:off x="209750" y="1326775"/>
            <a:ext cx="7820100" cy="42111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15000"/>
              </a:lnSpc>
              <a:spcBef>
                <a:spcPts val="800"/>
              </a:spcBef>
              <a:spcAft>
                <a:spcPts val="0"/>
              </a:spcAft>
              <a:buNone/>
            </a:pPr>
            <a:r>
              <a:rPr lang="fi-FI" sz="1800" dirty="0">
                <a:latin typeface="Arial Nova Cond" panose="020B0506020202020204" pitchFamily="34" charset="0"/>
              </a:rPr>
              <a:t> </a:t>
            </a:r>
            <a:endParaRPr sz="1800" dirty="0">
              <a:latin typeface="Arial Nova Cond" panose="020B0506020202020204" pitchFamily="34" charset="0"/>
            </a:endParaRPr>
          </a:p>
        </p:txBody>
      </p:sp>
      <p:cxnSp>
        <p:nvCxnSpPr>
          <p:cNvPr id="125" name="Google Shape;125;p18"/>
          <p:cNvCxnSpPr/>
          <p:nvPr/>
        </p:nvCxnSpPr>
        <p:spPr>
          <a:xfrm>
            <a:off x="2843250" y="2033600"/>
            <a:ext cx="700200" cy="2400"/>
          </a:xfrm>
          <a:prstGeom prst="straightConnector1">
            <a:avLst/>
          </a:prstGeom>
          <a:noFill/>
          <a:ln w="28575" cap="flat" cmpd="sng">
            <a:solidFill>
              <a:srgbClr val="44583B"/>
            </a:solidFill>
            <a:prstDash val="solid"/>
            <a:round/>
            <a:headEnd type="none" w="med" len="med"/>
            <a:tailEnd type="triangle" w="med" len="med"/>
          </a:ln>
        </p:spPr>
      </p:cxnSp>
      <p:cxnSp>
        <p:nvCxnSpPr>
          <p:cNvPr id="126" name="Google Shape;126;p18"/>
          <p:cNvCxnSpPr/>
          <p:nvPr/>
        </p:nvCxnSpPr>
        <p:spPr>
          <a:xfrm>
            <a:off x="2843250" y="3427800"/>
            <a:ext cx="700200" cy="2400"/>
          </a:xfrm>
          <a:prstGeom prst="straightConnector1">
            <a:avLst/>
          </a:prstGeom>
          <a:noFill/>
          <a:ln w="28575" cap="flat" cmpd="sng">
            <a:solidFill>
              <a:srgbClr val="A72A1E"/>
            </a:solidFill>
            <a:prstDash val="solid"/>
            <a:round/>
            <a:headEnd type="none" w="med" len="med"/>
            <a:tailEnd type="triangle" w="med" len="med"/>
          </a:ln>
        </p:spPr>
      </p:cxnSp>
      <p:cxnSp>
        <p:nvCxnSpPr>
          <p:cNvPr id="127" name="Google Shape;127;p18"/>
          <p:cNvCxnSpPr/>
          <p:nvPr/>
        </p:nvCxnSpPr>
        <p:spPr>
          <a:xfrm>
            <a:off x="2843250" y="4822000"/>
            <a:ext cx="700200" cy="2400"/>
          </a:xfrm>
          <a:prstGeom prst="straightConnector1">
            <a:avLst/>
          </a:prstGeom>
          <a:noFill/>
          <a:ln w="28575" cap="flat" cmpd="sng">
            <a:solidFill>
              <a:srgbClr val="576574"/>
            </a:solidFill>
            <a:prstDash val="solid"/>
            <a:round/>
            <a:headEnd type="none" w="med" len="med"/>
            <a:tailEnd type="triangle" w="med" len="med"/>
          </a:ln>
        </p:spPr>
      </p:cxnSp>
      <p:sp>
        <p:nvSpPr>
          <p:cNvPr id="128" name="Google Shape;128;p18"/>
          <p:cNvSpPr txBox="1"/>
          <p:nvPr/>
        </p:nvSpPr>
        <p:spPr>
          <a:xfrm>
            <a:off x="3772200" y="1621575"/>
            <a:ext cx="4128900" cy="88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800" dirty="0">
                <a:solidFill>
                  <a:srgbClr val="44583B"/>
                </a:solidFill>
                <a:latin typeface="Arial Nova Cond" panose="020B0506020202020204" pitchFamily="34" charset="0"/>
                <a:ea typeface="Raleway"/>
                <a:cs typeface="Raleway"/>
                <a:sym typeface="Raleway"/>
              </a:rPr>
              <a:t>Kauppakorkeakoulu (BIZ)</a:t>
            </a:r>
            <a:endParaRPr sz="1800" dirty="0">
              <a:solidFill>
                <a:srgbClr val="44583B"/>
              </a:solidFill>
              <a:latin typeface="Arial Nova Cond" panose="020B0506020202020204" pitchFamily="34" charset="0"/>
              <a:ea typeface="Raleway"/>
              <a:cs typeface="Raleway"/>
              <a:sym typeface="Raleway"/>
            </a:endParaRPr>
          </a:p>
        </p:txBody>
      </p:sp>
      <p:sp>
        <p:nvSpPr>
          <p:cNvPr id="129" name="Google Shape;129;p18"/>
          <p:cNvSpPr txBox="1"/>
          <p:nvPr/>
        </p:nvSpPr>
        <p:spPr>
          <a:xfrm>
            <a:off x="3772200" y="3020300"/>
            <a:ext cx="2814600" cy="88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800" dirty="0">
                <a:solidFill>
                  <a:srgbClr val="A72A1E"/>
                </a:solidFill>
                <a:latin typeface="Arial Nova Cond" panose="020B0506020202020204" pitchFamily="34" charset="0"/>
                <a:ea typeface="Raleway"/>
                <a:cs typeface="Raleway"/>
                <a:sym typeface="Raleway"/>
              </a:rPr>
              <a:t>Taiteiden ja suunnittelun korkeakoulu (ARTS)</a:t>
            </a:r>
            <a:endParaRPr sz="1800" dirty="0">
              <a:solidFill>
                <a:srgbClr val="A72A1E"/>
              </a:solidFill>
              <a:latin typeface="Arial Nova Cond" panose="020B0506020202020204" pitchFamily="34" charset="0"/>
              <a:ea typeface="Raleway"/>
              <a:cs typeface="Raleway"/>
              <a:sym typeface="Raleway"/>
            </a:endParaRPr>
          </a:p>
        </p:txBody>
      </p:sp>
      <p:sp>
        <p:nvSpPr>
          <p:cNvPr id="130" name="Google Shape;130;p18"/>
          <p:cNvSpPr txBox="1"/>
          <p:nvPr/>
        </p:nvSpPr>
        <p:spPr>
          <a:xfrm>
            <a:off x="3772200" y="4357175"/>
            <a:ext cx="4200300" cy="88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Insinööritieteiden korkeakoulu (ENG)</a:t>
            </a:r>
            <a:endParaRPr sz="1800" dirty="0">
              <a:solidFill>
                <a:srgbClr val="576574"/>
              </a:solidFill>
              <a:latin typeface="Arial Nova Cond" panose="020B0506020202020204" pitchFamily="34" charset="0"/>
              <a:ea typeface="Raleway"/>
              <a:cs typeface="Raleway"/>
              <a:sym typeface="Raleway"/>
            </a:endParaRPr>
          </a:p>
          <a:p>
            <a:pPr marL="0" lvl="0" indent="0" algn="l"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Kemian tekniikan korkeakoulu (CHEM)</a:t>
            </a:r>
            <a:endParaRPr sz="1800" dirty="0">
              <a:solidFill>
                <a:srgbClr val="576574"/>
              </a:solidFill>
              <a:latin typeface="Arial Nova Cond" panose="020B0506020202020204" pitchFamily="34" charset="0"/>
              <a:ea typeface="Raleway"/>
              <a:cs typeface="Raleway"/>
              <a:sym typeface="Raleway"/>
            </a:endParaRPr>
          </a:p>
          <a:p>
            <a:pPr marL="0" lvl="0" indent="0" algn="l"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Perustieteiden korkeakoulu (SCI)</a:t>
            </a:r>
            <a:endParaRPr sz="1800" dirty="0">
              <a:solidFill>
                <a:srgbClr val="576574"/>
              </a:solidFill>
              <a:latin typeface="Arial Nova Cond" panose="020B0506020202020204" pitchFamily="34" charset="0"/>
              <a:ea typeface="Raleway"/>
              <a:cs typeface="Raleway"/>
              <a:sym typeface="Raleway"/>
            </a:endParaRPr>
          </a:p>
          <a:p>
            <a:pPr marL="0" lvl="0" indent="0" algn="l" rtl="0">
              <a:spcBef>
                <a:spcPts val="0"/>
              </a:spcBef>
              <a:spcAft>
                <a:spcPts val="0"/>
              </a:spcAft>
              <a:buNone/>
            </a:pPr>
            <a:r>
              <a:rPr lang="fi-FI" sz="1800" dirty="0">
                <a:solidFill>
                  <a:srgbClr val="576574"/>
                </a:solidFill>
                <a:latin typeface="Arial Nova Cond" panose="020B0506020202020204" pitchFamily="34" charset="0"/>
                <a:ea typeface="Raleway"/>
                <a:cs typeface="Raleway"/>
                <a:sym typeface="Raleway"/>
              </a:rPr>
              <a:t>Sähkötekniikan korkeakoulu (ELEC)</a:t>
            </a:r>
            <a:endParaRPr sz="1800" dirty="0">
              <a:solidFill>
                <a:srgbClr val="576574"/>
              </a:solidFill>
              <a:latin typeface="Arial Nova Cond" panose="020B0506020202020204" pitchFamily="34" charset="0"/>
              <a:ea typeface="Raleway"/>
              <a:cs typeface="Raleway"/>
              <a:sym typeface="Raleway"/>
            </a:endParaRPr>
          </a:p>
        </p:txBody>
      </p:sp>
      <p:sp>
        <p:nvSpPr>
          <p:cNvPr id="131" name="Google Shape;131;p18"/>
          <p:cNvSpPr txBox="1">
            <a:spLocks noGrp="1"/>
          </p:cNvSpPr>
          <p:nvPr>
            <p:ph type="body" idx="4294967295"/>
          </p:nvPr>
        </p:nvSpPr>
        <p:spPr>
          <a:xfrm>
            <a:off x="8201250" y="1326775"/>
            <a:ext cx="3738600" cy="4211100"/>
          </a:xfrm>
          <a:prstGeom prst="rect">
            <a:avLst/>
          </a:prstGeom>
          <a:ln w="9525" cap="flat" cmpd="sng">
            <a:solidFill>
              <a:srgbClr val="1D1D1B"/>
            </a:solidFill>
            <a:prstDash val="solid"/>
            <a:round/>
            <a:headEnd type="none" w="sm" len="sm"/>
            <a:tailEnd type="none" w="sm" len="sm"/>
          </a:ln>
        </p:spPr>
        <p:txBody>
          <a:bodyPr spcFirstLastPara="1" wrap="square" lIns="121900" tIns="121900" rIns="121900" bIns="121900" anchor="t" anchorCtr="0">
            <a:noAutofit/>
          </a:bodyPr>
          <a:lstStyle/>
          <a:p>
            <a:pPr marL="0" marR="0" lvl="0" indent="0" algn="ctr" rtl="0">
              <a:lnSpc>
                <a:spcPct val="115000"/>
              </a:lnSpc>
              <a:spcBef>
                <a:spcPts val="800"/>
              </a:spcBef>
              <a:spcAft>
                <a:spcPts val="0"/>
              </a:spcAft>
              <a:buNone/>
            </a:pPr>
            <a:r>
              <a:rPr lang="fi-FI" sz="1600" dirty="0">
                <a:latin typeface="Arial Nova Cond" panose="020B0506020202020204" pitchFamily="34" charset="0"/>
                <a:ea typeface="Montserrat SemiBold"/>
                <a:cs typeface="Montserrat SemiBold"/>
                <a:sym typeface="Montserrat SemiBold"/>
              </a:rPr>
              <a:t>HYÖDYLLISIÄ SIVUAINEITA RAKENNETUN YMPÄRISTÖN OPISKELIJOILLE</a:t>
            </a:r>
            <a:r>
              <a:rPr lang="fi-FI" sz="1800" dirty="0">
                <a:latin typeface="Arial Nova Cond" panose="020B0506020202020204" pitchFamily="34" charset="0"/>
                <a:ea typeface="Montserrat SemiBold"/>
                <a:cs typeface="Montserrat SemiBold"/>
                <a:sym typeface="Montserrat SemiBold"/>
              </a:rPr>
              <a:t> </a:t>
            </a:r>
            <a:endParaRPr sz="1800" dirty="0">
              <a:latin typeface="Arial Nova Cond" panose="020B0506020202020204" pitchFamily="34" charset="0"/>
              <a:ea typeface="Montserrat SemiBold"/>
              <a:cs typeface="Montserrat SemiBold"/>
              <a:sym typeface="Montserrat SemiBold"/>
            </a:endParaRPr>
          </a:p>
          <a:p>
            <a:pPr marL="0" marR="0" lvl="0" indent="0" algn="l" rtl="0">
              <a:lnSpc>
                <a:spcPct val="100000"/>
              </a:lnSpc>
              <a:spcBef>
                <a:spcPts val="1000"/>
              </a:spcBef>
              <a:spcAft>
                <a:spcPts val="0"/>
              </a:spcAft>
              <a:buNone/>
            </a:pPr>
            <a:r>
              <a:rPr lang="fi-FI" sz="1800" dirty="0">
                <a:latin typeface="Arial Nova Cond" panose="020B0506020202020204" pitchFamily="34" charset="0"/>
                <a:ea typeface="Montserrat"/>
                <a:cs typeface="Montserrat"/>
                <a:sym typeface="Montserrat"/>
              </a:rPr>
              <a:t>Tuotantotalous (SCI)</a:t>
            </a:r>
            <a:endParaRPr sz="1800" dirty="0">
              <a:latin typeface="Arial Nova Cond" panose="020B0506020202020204" pitchFamily="34" charset="0"/>
              <a:ea typeface="Montserrat"/>
              <a:cs typeface="Montserrat"/>
              <a:sym typeface="Montserrat"/>
            </a:endParaRPr>
          </a:p>
          <a:p>
            <a:pPr marL="0" marR="0" lvl="0" indent="0" algn="l" rtl="0">
              <a:lnSpc>
                <a:spcPct val="100000"/>
              </a:lnSpc>
              <a:spcBef>
                <a:spcPts val="800"/>
              </a:spcBef>
              <a:spcAft>
                <a:spcPts val="0"/>
              </a:spcAft>
              <a:buNone/>
            </a:pPr>
            <a:r>
              <a:rPr lang="fi-FI" sz="1800" dirty="0">
                <a:latin typeface="Arial Nova Cond" panose="020B0506020202020204" pitchFamily="34" charset="0"/>
                <a:ea typeface="Montserrat"/>
                <a:cs typeface="Montserrat"/>
                <a:sym typeface="Montserrat"/>
              </a:rPr>
              <a:t>Yhdyskuntasuunnittelu (ARTS)</a:t>
            </a:r>
            <a:endParaRPr sz="1800" dirty="0">
              <a:latin typeface="Arial Nova Cond" panose="020B0506020202020204" pitchFamily="34" charset="0"/>
              <a:ea typeface="Montserrat"/>
              <a:cs typeface="Montserrat"/>
              <a:sym typeface="Montserrat"/>
            </a:endParaRPr>
          </a:p>
          <a:p>
            <a:pPr marL="0" marR="0" lvl="0" indent="0" algn="l" rtl="0">
              <a:lnSpc>
                <a:spcPct val="100000"/>
              </a:lnSpc>
              <a:spcBef>
                <a:spcPts val="800"/>
              </a:spcBef>
              <a:spcAft>
                <a:spcPts val="0"/>
              </a:spcAft>
              <a:buNone/>
            </a:pPr>
            <a:r>
              <a:rPr lang="fi-FI" sz="1800" dirty="0">
                <a:latin typeface="Arial Nova Cond" panose="020B0506020202020204" pitchFamily="34" charset="0"/>
                <a:ea typeface="Montserrat"/>
                <a:cs typeface="Montserrat"/>
                <a:sym typeface="Montserrat"/>
              </a:rPr>
              <a:t>Energia- ja ympäristötekniikka (ENG)</a:t>
            </a:r>
            <a:endParaRPr sz="1800" dirty="0">
              <a:latin typeface="Arial Nova Cond" panose="020B0506020202020204" pitchFamily="34" charset="0"/>
              <a:ea typeface="Montserrat"/>
              <a:cs typeface="Montserrat"/>
              <a:sym typeface="Montserrat"/>
            </a:endParaRPr>
          </a:p>
          <a:p>
            <a:pPr marL="0" marR="0" lvl="0" indent="0" algn="l" rtl="0">
              <a:lnSpc>
                <a:spcPct val="100000"/>
              </a:lnSpc>
              <a:spcBef>
                <a:spcPts val="800"/>
              </a:spcBef>
              <a:spcAft>
                <a:spcPts val="0"/>
              </a:spcAft>
              <a:buNone/>
            </a:pPr>
            <a:r>
              <a:rPr lang="fi-FI" sz="1800" dirty="0">
                <a:latin typeface="Arial Nova Cond" panose="020B0506020202020204" pitchFamily="34" charset="0"/>
                <a:ea typeface="Montserrat"/>
                <a:cs typeface="Montserrat"/>
                <a:sym typeface="Montserrat"/>
              </a:rPr>
              <a:t>Taloustiede (BIZ)</a:t>
            </a:r>
            <a:endParaRPr sz="1800" dirty="0">
              <a:latin typeface="Arial Nova Cond" panose="020B0506020202020204" pitchFamily="34" charset="0"/>
              <a:ea typeface="Montserrat"/>
              <a:cs typeface="Montserrat"/>
              <a:sym typeface="Montserrat"/>
            </a:endParaRPr>
          </a:p>
          <a:p>
            <a:pPr marL="0" marR="0" lvl="0" indent="0" algn="l" rtl="0">
              <a:lnSpc>
                <a:spcPct val="100000"/>
              </a:lnSpc>
              <a:spcBef>
                <a:spcPts val="800"/>
              </a:spcBef>
              <a:spcAft>
                <a:spcPts val="0"/>
              </a:spcAft>
              <a:buNone/>
            </a:pPr>
            <a:r>
              <a:rPr lang="fi-FI" sz="1800" dirty="0" err="1">
                <a:latin typeface="Arial Nova Cond" panose="020B0506020202020204" pitchFamily="34" charset="0"/>
                <a:ea typeface="Montserrat"/>
                <a:cs typeface="Montserrat"/>
                <a:sym typeface="Montserrat"/>
              </a:rPr>
              <a:t>Aaltonaut</a:t>
            </a:r>
            <a:r>
              <a:rPr lang="fi-FI" sz="1800" dirty="0">
                <a:latin typeface="Arial Nova Cond" panose="020B0506020202020204" pitchFamily="34" charset="0"/>
                <a:ea typeface="Montserrat"/>
                <a:cs typeface="Montserrat"/>
                <a:sym typeface="Montserrat"/>
              </a:rPr>
              <a:t> (ENG)</a:t>
            </a:r>
            <a:endParaRPr sz="1800" dirty="0">
              <a:latin typeface="Arial Nova Cond" panose="020B0506020202020204" pitchFamily="34" charset="0"/>
              <a:ea typeface="Montserrat"/>
              <a:cs typeface="Montserrat"/>
              <a:sym typeface="Montserrat"/>
            </a:endParaRPr>
          </a:p>
          <a:p>
            <a:pPr marL="0" marR="0" lvl="0" indent="0" algn="l" rtl="0">
              <a:lnSpc>
                <a:spcPct val="100000"/>
              </a:lnSpc>
              <a:spcBef>
                <a:spcPts val="800"/>
              </a:spcBef>
              <a:spcAft>
                <a:spcPts val="0"/>
              </a:spcAft>
              <a:buNone/>
            </a:pPr>
            <a:r>
              <a:rPr lang="fi-FI" sz="1800" dirty="0" err="1">
                <a:latin typeface="Arial Nova Cond" panose="020B0506020202020204" pitchFamily="34" charset="0"/>
                <a:ea typeface="Montserrat"/>
                <a:cs typeface="Montserrat"/>
                <a:sym typeface="Montserrat"/>
              </a:rPr>
              <a:t>Computation</a:t>
            </a:r>
            <a:r>
              <a:rPr lang="fi-FI" sz="1800" dirty="0">
                <a:latin typeface="Arial Nova Cond" panose="020B0506020202020204" pitchFamily="34" charset="0"/>
                <a:ea typeface="Montserrat"/>
                <a:cs typeface="Montserrat"/>
                <a:sym typeface="Montserrat"/>
              </a:rPr>
              <a:t> and </a:t>
            </a:r>
            <a:r>
              <a:rPr lang="fi-FI" sz="1800" dirty="0" err="1">
                <a:latin typeface="Arial Nova Cond" panose="020B0506020202020204" pitchFamily="34" charset="0"/>
                <a:ea typeface="Montserrat"/>
                <a:cs typeface="Montserrat"/>
                <a:sym typeface="Montserrat"/>
              </a:rPr>
              <a:t>Modelling</a:t>
            </a:r>
            <a:r>
              <a:rPr lang="fi-FI" sz="1800" dirty="0">
                <a:latin typeface="Arial Nova Cond" panose="020B0506020202020204" pitchFamily="34" charset="0"/>
                <a:ea typeface="Montserrat"/>
                <a:cs typeface="Montserrat"/>
                <a:sym typeface="Montserrat"/>
              </a:rPr>
              <a:t> in Engineering (ENG)</a:t>
            </a:r>
            <a:endParaRPr sz="1800" dirty="0">
              <a:latin typeface="Arial Nova Cond" panose="020B0506020202020204" pitchFamily="34" charset="0"/>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9"/>
          <p:cNvPicPr preferRelativeResize="0"/>
          <p:nvPr/>
        </p:nvPicPr>
        <p:blipFill rotWithShape="1">
          <a:blip r:embed="rId3">
            <a:alphaModFix amt="62000"/>
          </a:blip>
          <a:srcRect l="23302" r="17177"/>
          <a:stretch/>
        </p:blipFill>
        <p:spPr>
          <a:xfrm>
            <a:off x="0" y="50"/>
            <a:ext cx="6111101" cy="6858000"/>
          </a:xfrm>
          <a:prstGeom prst="rect">
            <a:avLst/>
          </a:prstGeom>
          <a:noFill/>
          <a:ln>
            <a:noFill/>
          </a:ln>
        </p:spPr>
      </p:pic>
      <p:sp>
        <p:nvSpPr>
          <p:cNvPr id="137" name="Google Shape;137;p19"/>
          <p:cNvSpPr txBox="1">
            <a:spLocks noGrp="1"/>
          </p:cNvSpPr>
          <p:nvPr>
            <p:ph type="title"/>
          </p:nvPr>
        </p:nvSpPr>
        <p:spPr>
          <a:xfrm>
            <a:off x="7044867" y="274633"/>
            <a:ext cx="4198500" cy="11433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dirty="0">
                <a:latin typeface="Arial Nova Cond" panose="020B0506020202020204" pitchFamily="34" charset="0"/>
              </a:rPr>
              <a:t>TYÖLLISTYMINEN</a:t>
            </a:r>
            <a:endParaRPr dirty="0">
              <a:latin typeface="Arial Nova Cond" panose="020B0506020202020204" pitchFamily="34" charset="0"/>
            </a:endParaRPr>
          </a:p>
        </p:txBody>
      </p:sp>
      <p:sp>
        <p:nvSpPr>
          <p:cNvPr id="138" name="Google Shape;138;p19"/>
          <p:cNvSpPr txBox="1">
            <a:spLocks noGrp="1"/>
          </p:cNvSpPr>
          <p:nvPr>
            <p:ph type="body" idx="1"/>
          </p:nvPr>
        </p:nvSpPr>
        <p:spPr>
          <a:xfrm>
            <a:off x="6459625" y="1870158"/>
            <a:ext cx="4950300" cy="4438800"/>
          </a:xfrm>
          <a:prstGeom prst="rect">
            <a:avLst/>
          </a:prstGeom>
        </p:spPr>
        <p:txBody>
          <a:bodyPr spcFirstLastPara="1" wrap="square" lIns="121900" tIns="121900" rIns="121900" bIns="121900" anchor="t" anchorCtr="0">
            <a:noAutofit/>
          </a:bodyPr>
          <a:lstStyle/>
          <a:p>
            <a:pPr marL="457200" lvl="0" indent="-342900" algn="l" rtl="0">
              <a:spcBef>
                <a:spcPts val="800"/>
              </a:spcBef>
              <a:spcAft>
                <a:spcPts val="0"/>
              </a:spcAft>
              <a:buSzPts val="1800"/>
              <a:buChar char="▫"/>
            </a:pPr>
            <a:r>
              <a:rPr lang="fi-FI" sz="1800" dirty="0">
                <a:latin typeface="Arial Nova Cond" panose="020B0506020202020204" pitchFamily="34" charset="0"/>
              </a:rPr>
              <a:t>Vastavalmistuneiden palkkasuositus on </a:t>
            </a:r>
            <a:br>
              <a:rPr lang="fi-FI" sz="1800" dirty="0">
                <a:latin typeface="Arial Nova Cond" panose="020B0506020202020204" pitchFamily="34" charset="0"/>
              </a:rPr>
            </a:br>
            <a:r>
              <a:rPr lang="fi-FI" sz="1800" dirty="0">
                <a:latin typeface="Arial Nova Cond" panose="020B0506020202020204" pitchFamily="34" charset="0"/>
              </a:rPr>
              <a:t>3850 e / kk </a:t>
            </a:r>
            <a:endParaRPr sz="1800" dirty="0">
              <a:latin typeface="Arial Nova Cond" panose="020B0506020202020204" pitchFamily="34" charset="0"/>
            </a:endParaRPr>
          </a:p>
          <a:p>
            <a:pPr marL="457200" lvl="0" indent="-342900" algn="l" rtl="0">
              <a:spcBef>
                <a:spcPts val="0"/>
              </a:spcBef>
              <a:spcAft>
                <a:spcPts val="0"/>
              </a:spcAft>
              <a:buSzPts val="1800"/>
              <a:buChar char="▫"/>
            </a:pPr>
            <a:r>
              <a:rPr lang="fi-FI" sz="1800" dirty="0">
                <a:latin typeface="Arial Nova Cond" panose="020B0506020202020204" pitchFamily="34" charset="0"/>
              </a:rPr>
              <a:t>Hyvä työllistymistilanne</a:t>
            </a:r>
            <a:endParaRPr sz="1800" dirty="0">
              <a:latin typeface="Arial Nova Cond" panose="020B0506020202020204" pitchFamily="34" charset="0"/>
            </a:endParaRPr>
          </a:p>
          <a:p>
            <a:pPr marL="457200" lvl="0" indent="-342900" algn="l" rtl="0">
              <a:spcBef>
                <a:spcPts val="0"/>
              </a:spcBef>
              <a:spcAft>
                <a:spcPts val="0"/>
              </a:spcAft>
              <a:buSzPts val="1800"/>
              <a:buChar char="▫"/>
            </a:pPr>
            <a:r>
              <a:rPr lang="fi-FI" sz="1800" dirty="0">
                <a:latin typeface="Arial Nova Cond" panose="020B0506020202020204" pitchFamily="34" charset="0"/>
              </a:rPr>
              <a:t>Ammattinimikkeinä projektipäällikkö, suunnittelija, asiantuntija, konsultti, analyytikko, toimitusjohtaja, sijoitusjohtaja, tutkija, yrittäjä… </a:t>
            </a:r>
            <a:endParaRPr sz="1800" dirty="0">
              <a:latin typeface="Arial Nova Cond" panose="020B0506020202020204" pitchFamily="34" charset="0"/>
            </a:endParaRPr>
          </a:p>
          <a:p>
            <a:pPr marL="0" lvl="0" indent="0" algn="ctr" rtl="0">
              <a:spcBef>
                <a:spcPts val="800"/>
              </a:spcBef>
              <a:spcAft>
                <a:spcPts val="0"/>
              </a:spcAft>
              <a:buClr>
                <a:schemeClr val="dk1"/>
              </a:buClr>
              <a:buSzPts val="1100"/>
              <a:buFont typeface="Arial"/>
              <a:buNone/>
            </a:pPr>
            <a:r>
              <a:rPr lang="fi-FI" sz="1800" dirty="0">
                <a:latin typeface="Arial Nova Cond" panose="020B0506020202020204" pitchFamily="34" charset="0"/>
              </a:rPr>
              <a:t>	</a:t>
            </a:r>
            <a:r>
              <a:rPr lang="fi-FI" sz="1800" i="1" dirty="0">
                <a:latin typeface="Arial Nova Cond" panose="020B0506020202020204" pitchFamily="34" charset="0"/>
              </a:rPr>
              <a:t>”DI papereilla voi tehdä mitä vaan” –Teekkari</a:t>
            </a:r>
            <a:endParaRPr sz="1800" i="1" dirty="0">
              <a:latin typeface="Arial Nova Cond" panose="020B0506020202020204" pitchFamily="34" charset="0"/>
            </a:endParaRPr>
          </a:p>
          <a:p>
            <a:pPr marL="457200" lvl="0" indent="-342900" algn="l" rtl="0">
              <a:spcBef>
                <a:spcPts val="800"/>
              </a:spcBef>
              <a:spcAft>
                <a:spcPts val="0"/>
              </a:spcAft>
              <a:buSzPts val="1800"/>
              <a:buChar char="▫"/>
            </a:pPr>
            <a:r>
              <a:rPr lang="fi-FI" sz="1800" dirty="0">
                <a:latin typeface="Arial Nova Cond" panose="020B0506020202020204" pitchFamily="34" charset="0"/>
              </a:rPr>
              <a:t>Työllistäjiä ovat niin suuret rakennusalan yritykset, pienet konsulttitoimistot kuin kunnatkin</a:t>
            </a:r>
            <a:endParaRPr sz="1800" dirty="0">
              <a:latin typeface="Arial Nova Cond" panose="020B0506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7160617" y="8"/>
            <a:ext cx="4198500" cy="1143300"/>
          </a:xfrm>
          <a:prstGeom prst="rect">
            <a:avLst/>
          </a:prstGeom>
        </p:spPr>
        <p:txBody>
          <a:bodyPr spcFirstLastPara="1" wrap="square" lIns="121900" tIns="121900" rIns="121900" bIns="121900" anchor="b" anchorCtr="0">
            <a:noAutofit/>
          </a:bodyPr>
          <a:lstStyle/>
          <a:p>
            <a:pPr marL="0" lvl="0" indent="0" algn="ctr" rtl="0">
              <a:spcBef>
                <a:spcPts val="0"/>
              </a:spcBef>
              <a:spcAft>
                <a:spcPts val="0"/>
              </a:spcAft>
              <a:buNone/>
            </a:pPr>
            <a:r>
              <a:rPr lang="fi-FI" dirty="0">
                <a:latin typeface="Arial Nova Cond" panose="020B0506020202020204" pitchFamily="34" charset="0"/>
              </a:rPr>
              <a:t>TYÖTEHTÄVÄT</a:t>
            </a:r>
            <a:endParaRPr dirty="0">
              <a:latin typeface="Arial Nova Cond" panose="020B0506020202020204" pitchFamily="34" charset="0"/>
            </a:endParaRPr>
          </a:p>
        </p:txBody>
      </p:sp>
      <p:sp>
        <p:nvSpPr>
          <p:cNvPr id="145" name="Google Shape;145;p20"/>
          <p:cNvSpPr txBox="1">
            <a:spLocks noGrp="1"/>
          </p:cNvSpPr>
          <p:nvPr>
            <p:ph type="body" idx="1"/>
          </p:nvPr>
        </p:nvSpPr>
        <p:spPr>
          <a:xfrm>
            <a:off x="6575375" y="1266800"/>
            <a:ext cx="5462400" cy="5212200"/>
          </a:xfrm>
          <a:prstGeom prst="rect">
            <a:avLst/>
          </a:prstGeom>
        </p:spPr>
        <p:txBody>
          <a:bodyPr spcFirstLastPara="1" wrap="square" lIns="121900" tIns="121900" rIns="121900" bIns="121900" anchor="t" anchorCtr="0">
            <a:noAutofit/>
          </a:bodyPr>
          <a:lstStyle/>
          <a:p>
            <a:pPr marL="457200" lvl="0" indent="-342900" algn="l" rtl="0">
              <a:spcBef>
                <a:spcPts val="800"/>
              </a:spcBef>
              <a:spcAft>
                <a:spcPts val="0"/>
              </a:spcAft>
              <a:buSzPts val="1800"/>
              <a:buChar char="▫"/>
            </a:pPr>
            <a:r>
              <a:rPr lang="fi-FI" sz="1800" dirty="0">
                <a:latin typeface="Arial Nova Cond" panose="020B0506020202020204" pitchFamily="34" charset="0"/>
              </a:rPr>
              <a:t>RAIDE-JOKERI</a:t>
            </a:r>
            <a:endParaRPr sz="18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Maankäytön suunnittelu</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Reitin optimointi maankäytön perusteella</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Reitin aikataulutus (vuorovälit)</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Kapasiteetin arviointi</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Liikennejärjestelyt</a:t>
            </a:r>
            <a:endParaRPr sz="1600" dirty="0">
              <a:latin typeface="Arial Nova Cond" panose="020B0506020202020204" pitchFamily="34" charset="0"/>
            </a:endParaRPr>
          </a:p>
          <a:p>
            <a:pPr marL="457200" lvl="0" indent="-342900" algn="l" rtl="0">
              <a:spcBef>
                <a:spcPts val="0"/>
              </a:spcBef>
              <a:spcAft>
                <a:spcPts val="0"/>
              </a:spcAft>
              <a:buSzPts val="1800"/>
              <a:buChar char="▫"/>
            </a:pPr>
            <a:r>
              <a:rPr lang="fi-FI" sz="1800" dirty="0">
                <a:latin typeface="Arial Nova Cond" panose="020B0506020202020204" pitchFamily="34" charset="0"/>
              </a:rPr>
              <a:t>TRIPLA</a:t>
            </a:r>
            <a:endParaRPr sz="18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Kaupallinen selvitys</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Asiakas-/vuokralaishankinta</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Suunnittelunohjaus</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Projekti-insinöörin tehtävät</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Raideliikennejärjestelyt</a:t>
            </a:r>
            <a:endParaRPr sz="1600" dirty="0">
              <a:latin typeface="Arial Nova Cond" panose="020B0506020202020204" pitchFamily="34" charset="0"/>
            </a:endParaRPr>
          </a:p>
          <a:p>
            <a:pPr marL="457200" lvl="0" indent="-342900" algn="l" rtl="0">
              <a:spcBef>
                <a:spcPts val="0"/>
              </a:spcBef>
              <a:spcAft>
                <a:spcPts val="0"/>
              </a:spcAft>
              <a:buSzPts val="1800"/>
              <a:buChar char="▫"/>
            </a:pPr>
            <a:r>
              <a:rPr lang="fi-FI" sz="1800" dirty="0">
                <a:latin typeface="Arial Nova Cond" panose="020B0506020202020204" pitchFamily="34" charset="0"/>
              </a:rPr>
              <a:t>KALASATAMA</a:t>
            </a:r>
            <a:endParaRPr sz="18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Maankäytön suunnittelu</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Julkisen liikenteen suunnittelu</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Infrastruktuurin kehittäminen</a:t>
            </a:r>
            <a:endParaRPr sz="1600" dirty="0">
              <a:latin typeface="Arial Nova Cond" panose="020B0506020202020204" pitchFamily="34" charset="0"/>
            </a:endParaRPr>
          </a:p>
          <a:p>
            <a:pPr marL="914400" lvl="1" indent="-330200" algn="l" rtl="0">
              <a:spcBef>
                <a:spcPts val="0"/>
              </a:spcBef>
              <a:spcAft>
                <a:spcPts val="0"/>
              </a:spcAft>
              <a:buSzPts val="1600"/>
              <a:buChar char="▫"/>
            </a:pPr>
            <a:r>
              <a:rPr lang="fi-FI" sz="1600" dirty="0">
                <a:latin typeface="Arial Nova Cond" panose="020B0506020202020204" pitchFamily="34" charset="0"/>
              </a:rPr>
              <a:t>Näiden lisäksi vastaavia tehtäviä kuin Triplassa</a:t>
            </a:r>
            <a:endParaRPr sz="1600" dirty="0">
              <a:latin typeface="Arial Nova Cond" panose="020B0506020202020204" pitchFamily="34" charset="0"/>
            </a:endParaRPr>
          </a:p>
        </p:txBody>
      </p:sp>
      <p:pic>
        <p:nvPicPr>
          <p:cNvPr id="146" name="Google Shape;146;p20"/>
          <p:cNvPicPr preferRelativeResize="0"/>
          <p:nvPr/>
        </p:nvPicPr>
        <p:blipFill rotWithShape="1">
          <a:blip r:embed="rId3">
            <a:alphaModFix/>
          </a:blip>
          <a:srcRect t="22046" b="19674"/>
          <a:stretch/>
        </p:blipFill>
        <p:spPr>
          <a:xfrm>
            <a:off x="0" y="0"/>
            <a:ext cx="6091225" cy="2366650"/>
          </a:xfrm>
          <a:prstGeom prst="rect">
            <a:avLst/>
          </a:prstGeom>
          <a:noFill/>
          <a:ln>
            <a:noFill/>
          </a:ln>
        </p:spPr>
      </p:pic>
      <p:pic>
        <p:nvPicPr>
          <p:cNvPr id="147" name="Google Shape;147;p20"/>
          <p:cNvPicPr preferRelativeResize="0"/>
          <p:nvPr/>
        </p:nvPicPr>
        <p:blipFill rotWithShape="1">
          <a:blip r:embed="rId4">
            <a:alphaModFix/>
          </a:blip>
          <a:srcRect t="40645"/>
          <a:stretch/>
        </p:blipFill>
        <p:spPr>
          <a:xfrm>
            <a:off x="0" y="2366650"/>
            <a:ext cx="6091224" cy="2259600"/>
          </a:xfrm>
          <a:prstGeom prst="rect">
            <a:avLst/>
          </a:prstGeom>
          <a:noFill/>
          <a:ln>
            <a:noFill/>
          </a:ln>
        </p:spPr>
      </p:pic>
      <p:pic>
        <p:nvPicPr>
          <p:cNvPr id="148" name="Google Shape;148;p20"/>
          <p:cNvPicPr preferRelativeResize="0"/>
          <p:nvPr/>
        </p:nvPicPr>
        <p:blipFill rotWithShape="1">
          <a:blip r:embed="rId5">
            <a:alphaModFix/>
          </a:blip>
          <a:srcRect t="17390" b="10986"/>
          <a:stretch/>
        </p:blipFill>
        <p:spPr>
          <a:xfrm>
            <a:off x="0" y="4598400"/>
            <a:ext cx="6091225" cy="2259600"/>
          </a:xfrm>
          <a:prstGeom prst="rect">
            <a:avLst/>
          </a:prstGeom>
          <a:noFill/>
          <a:ln>
            <a:noFill/>
          </a:ln>
        </p:spPr>
      </p:pic>
    </p:spTree>
  </p:cSld>
  <p:clrMapOvr>
    <a:masterClrMapping/>
  </p:clrMapOvr>
</p:sld>
</file>

<file path=ppt/theme/theme1.xml><?xml version="1.0" encoding="utf-8"?>
<a:theme xmlns:a="http://schemas.openxmlformats.org/drawingml/2006/main" name="Gertrud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FEA1EB966DF943AB46D3F2A7D27B8B" ma:contentTypeVersion="0" ma:contentTypeDescription="Create a new document." ma:contentTypeScope="" ma:versionID="de450c5f3ab6dfa3611662a052e1968d">
  <xsd:schema xmlns:xsd="http://www.w3.org/2001/XMLSchema" xmlns:xs="http://www.w3.org/2001/XMLSchema" xmlns:p="http://schemas.microsoft.com/office/2006/metadata/properties" targetNamespace="http://schemas.microsoft.com/office/2006/metadata/properties" ma:root="true" ma:fieldsID="a68e83f5499aecee9c30aa0de7ddd77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1024E5-D64E-4659-9213-306804FD0E29}">
  <ds:schemaRefs>
    <ds:schemaRef ds:uri="http://schemas.microsoft.com/sharepoint/v3/contenttype/forms"/>
  </ds:schemaRefs>
</ds:datastoreItem>
</file>

<file path=customXml/itemProps2.xml><?xml version="1.0" encoding="utf-8"?>
<ds:datastoreItem xmlns:ds="http://schemas.openxmlformats.org/officeDocument/2006/customXml" ds:itemID="{0DD8F5D9-FE1D-4E56-BBA4-DB2F419E3CFC}">
  <ds:schemaRefs>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86E7C92-7FFF-4C8E-AB19-8837882B52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2776</TotalTime>
  <Words>1392</Words>
  <Application>Microsoft Macintosh PowerPoint</Application>
  <PresentationFormat>Laajakuva</PresentationFormat>
  <Paragraphs>149</Paragraphs>
  <Slides>13</Slides>
  <Notes>13</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13</vt:i4>
      </vt:variant>
    </vt:vector>
  </HeadingPairs>
  <TitlesOfParts>
    <vt:vector size="22" baseType="lpstr">
      <vt:lpstr>Arial</vt:lpstr>
      <vt:lpstr>Arial Nova Cond</vt:lpstr>
      <vt:lpstr>Calibri</vt:lpstr>
      <vt:lpstr>Montserrat</vt:lpstr>
      <vt:lpstr>Montserrat Medium</vt:lpstr>
      <vt:lpstr>Playfair Display</vt:lpstr>
      <vt:lpstr>Raleway</vt:lpstr>
      <vt:lpstr>Vidaloka</vt:lpstr>
      <vt:lpstr>Gertrude template</vt:lpstr>
      <vt:lpstr> </vt:lpstr>
      <vt:lpstr>KUKA MÄ OON?</vt:lpstr>
      <vt:lpstr>PowerPoint-esitys</vt:lpstr>
      <vt:lpstr>RAKENNETUN YMPÄRISTÖN OPINNOT</vt:lpstr>
      <vt:lpstr>PowerPoint-esitys</vt:lpstr>
      <vt:lpstr>PowerPoint-esitys</vt:lpstr>
      <vt:lpstr>PowerPoint-esitys</vt:lpstr>
      <vt:lpstr>TYÖLLISTYMINEN</vt:lpstr>
      <vt:lpstr>TYÖTEHTÄVÄT</vt:lpstr>
      <vt:lpstr> OTANIEMEN KAMPUS JA TEEKKARIKYLÄ</vt:lpstr>
      <vt:lpstr>PowerPoint-esitys</vt:lpstr>
      <vt:lpstr>HAKEMINEN</vt:lpstr>
      <vt:lpstr>KIITOS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Meri Ahokas</dc:creator>
  <cp:lastModifiedBy>Ryhänen Ella</cp:lastModifiedBy>
  <cp:revision>81</cp:revision>
  <dcterms:modified xsi:type="dcterms:W3CDTF">2020-12-12T13:30:33Z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0x01010044FEA1EB966DF943AB46D3F2A7D27B8B</vt:lpwstr>
  </property>
</Properties>
</file>